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49E1A6-31ED-4D05-96EE-5E3FAB52DA18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51E81F-E8FA-425A-A960-AC38B68D820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057268"/>
          </a:xfrm>
        </p:spPr>
        <p:txBody>
          <a:bodyPr>
            <a:normAutofit/>
          </a:bodyPr>
          <a:lstStyle/>
          <a:p>
            <a:r>
              <a:rPr lang="uk-UA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Семінар-</a:t>
            </a:r>
            <a:r>
              <a:rPr lang="uk-UA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практикум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uk-UA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5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Мовлення </a:t>
            </a:r>
            <a:r>
              <a:rPr lang="uk-UA" sz="5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особлива форма життєдіяльності дитини</a:t>
            </a:r>
            <a:endParaRPr lang="ru-RU" sz="5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Інноваційні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підходи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соціоігровий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підхід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Є. Є.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Шулєшка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грамоти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технологіями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Є. Є.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Шулєшка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М. Зайцева;</a:t>
            </a:r>
          </a:p>
          <a:p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творчий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 методами Л. Б.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Фесюкової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комунікативний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технологією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Т. О. </a:t>
            </a:r>
            <a:r>
              <a:rPr lang="ru-RU" sz="28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Піроженко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Головне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педагога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розвинути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сприйнятливість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базову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особистісну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якість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прищепити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приймати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передавати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трансформувати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тобто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споживачем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творцем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8000" dirty="0" smtClean="0">
                <a:solidFill>
                  <a:srgbClr val="FF0000"/>
                </a:solidFill>
              </a:rPr>
              <a:t>Дякую за увагу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компетентнісний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особистісно</a:t>
            </a:r>
            <a:r>
              <a:rPr lang="ru-RU" dirty="0" smtClean="0"/>
              <a:t> </a:t>
            </a:r>
            <a:r>
              <a:rPr lang="ru-RU" dirty="0" err="1" smtClean="0"/>
              <a:t>орієнтований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інтегрований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комунікативний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Індивідуальний</a:t>
            </a:r>
            <a:r>
              <a:rPr lang="ru-RU" dirty="0" smtClean="0"/>
              <a:t>; 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Мовленнєві завдання реалізуються через: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 lvl="1"/>
            <a:r>
              <a:rPr lang="ru-RU" sz="3200" dirty="0" smtClean="0"/>
              <a:t> </a:t>
            </a:r>
            <a:r>
              <a:rPr lang="ru-RU" sz="3200" b="1" i="1" dirty="0" err="1" smtClean="0">
                <a:solidFill>
                  <a:srgbClr val="7030A0"/>
                </a:solidFill>
              </a:rPr>
              <a:t>виготовлення</a:t>
            </a:r>
            <a:r>
              <a:rPr lang="ru-RU" sz="3200" b="1" i="1" dirty="0" smtClean="0">
                <a:solidFill>
                  <a:srgbClr val="7030A0"/>
                </a:solidFill>
              </a:rPr>
              <a:t> дидактичного </a:t>
            </a:r>
            <a:r>
              <a:rPr lang="ru-RU" sz="3200" b="1" i="1" dirty="0" err="1" smtClean="0">
                <a:solidFill>
                  <a:srgbClr val="7030A0"/>
                </a:solidFill>
              </a:rPr>
              <a:t>матеріалу</a:t>
            </a:r>
            <a:r>
              <a:rPr lang="ru-RU" sz="3200" b="1" i="1" dirty="0" smtClean="0">
                <a:solidFill>
                  <a:srgbClr val="7030A0"/>
                </a:solidFill>
              </a:rPr>
              <a:t>;</a:t>
            </a:r>
          </a:p>
          <a:p>
            <a:pPr lvl="1"/>
            <a:endParaRPr lang="ru-RU" sz="3200" b="1" i="1" dirty="0" smtClean="0">
              <a:solidFill>
                <a:srgbClr val="7030A0"/>
              </a:solidFill>
            </a:endParaRPr>
          </a:p>
          <a:p>
            <a:pPr lvl="1"/>
            <a:r>
              <a:rPr lang="uk-UA" sz="3200" b="1" i="1" dirty="0" smtClean="0">
                <a:solidFill>
                  <a:srgbClr val="7030A0"/>
                </a:solidFill>
              </a:rPr>
              <a:t> в</a:t>
            </a:r>
            <a:r>
              <a:rPr lang="uk-UA" sz="3200" b="1" i="1" dirty="0" smtClean="0">
                <a:solidFill>
                  <a:srgbClr val="7030A0"/>
                </a:solidFill>
              </a:rPr>
              <a:t>иготовлення </a:t>
            </a:r>
            <a:r>
              <a:rPr lang="uk-UA" sz="3200" b="1" i="1" dirty="0" err="1" smtClean="0">
                <a:solidFill>
                  <a:srgbClr val="7030A0"/>
                </a:solidFill>
              </a:rPr>
              <a:t>атребутів</a:t>
            </a:r>
            <a:r>
              <a:rPr lang="uk-UA" sz="3200" b="1" i="1" dirty="0" smtClean="0">
                <a:solidFill>
                  <a:srgbClr val="7030A0"/>
                </a:solidFill>
              </a:rPr>
              <a:t>;</a:t>
            </a:r>
            <a:endParaRPr lang="ru-RU" sz="32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Комунікативна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компетентність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дошкільників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головна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мета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pPr algn="ctr"/>
            <a:r>
              <a:rPr lang="ru-RU" sz="4000" b="1" i="1" dirty="0" err="1" smtClean="0">
                <a:solidFill>
                  <a:srgbClr val="FF0000"/>
                </a:solidFill>
              </a:rPr>
              <a:t>Мовлення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— </a:t>
            </a:r>
            <a:r>
              <a:rPr lang="ru-RU" sz="4000" dirty="0" err="1" smtClean="0">
                <a:solidFill>
                  <a:srgbClr val="FF0000"/>
                </a:solidFill>
              </a:rPr>
              <a:t>особлива</a:t>
            </a:r>
            <a:r>
              <a:rPr lang="ru-RU" sz="4000" dirty="0" smtClean="0">
                <a:solidFill>
                  <a:srgbClr val="FF0000"/>
                </a:solidFill>
              </a:rPr>
              <a:t> форма </a:t>
            </a:r>
            <a:r>
              <a:rPr lang="ru-RU" sz="4000" dirty="0" err="1" smtClean="0">
                <a:solidFill>
                  <a:srgbClr val="FF0000"/>
                </a:solidFill>
              </a:rPr>
              <a:t>діяльності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</a:rPr>
              <a:t>дитини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Пріоритетними для розвитку дитини є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спілкування;</a:t>
            </a:r>
          </a:p>
          <a:p>
            <a:pPr lvl="1"/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мовленнєвотворча</a:t>
            </a:r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діяльність;</a:t>
            </a:r>
          </a:p>
          <a:p>
            <a:pPr lvl="1"/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обговорення;</a:t>
            </a:r>
          </a:p>
          <a:p>
            <a:pPr lvl="1"/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роздуми </a:t>
            </a:r>
            <a:r>
              <a:rPr lang="uk-UA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вголос;</a:t>
            </a:r>
            <a:endParaRPr lang="ru-RU" sz="28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комунікативної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компетентності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обізнаність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старшого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способами та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засобами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мовленнєвої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взаємо</a:t>
            </a: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лінгвістичними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комунікативними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адекватність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наявних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навичок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вмін</a:t>
            </a: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застосовування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зчитування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мовлєннєї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орієнтація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доцільно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добир</a:t>
            </a:r>
            <a:r>
              <a:rPr lang="uk-UA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мовленнєві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немовленнєві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засоби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виходячи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змісту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власного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/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комплексне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варіативне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uk-UA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леннєвих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немовленнєвих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поставленої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мети.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Комунікатив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компетентність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користуватися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рідно</a:t>
            </a: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мовою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засобом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мовленнєвої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взаємодії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товарис</a:t>
            </a:r>
            <a:r>
              <a:rPr lang="uk-UA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тві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людей,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знаходити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своє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них,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розуміти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зрозумілим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узгоджувати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власні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бажання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намірами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спілкування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комунікативної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компетентності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якості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починається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набуття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дитиною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встановлювати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контакт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партнером у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спілкуванні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дотримуючись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усталених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правил </a:t>
            </a:r>
            <a:r>
              <a:rPr lang="ru-RU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етикету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Комунікативна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поведінка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викликати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прихильне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ставлення</a:t>
            </a:r>
            <a:r>
              <a:rPr lang="ru-RU" sz="2800" i="1" dirty="0" smtClean="0">
                <a:solidFill>
                  <a:schemeClr val="tx2"/>
                </a:solidFill>
              </a:rPr>
              <a:t> до </a:t>
            </a:r>
            <a:r>
              <a:rPr lang="ru-RU" sz="2800" i="1" dirty="0" smtClean="0">
                <a:solidFill>
                  <a:schemeClr val="tx2"/>
                </a:solidFill>
              </a:rPr>
              <a:t>себе;</a:t>
            </a:r>
            <a:endParaRPr lang="ru-RU" sz="2800" i="1" dirty="0" smtClean="0">
              <a:solidFill>
                <a:schemeClr val="tx2"/>
              </a:solidFill>
            </a:endParaRP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аналізувати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інформаційний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зміст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ситуації</a:t>
            </a:r>
            <a:r>
              <a:rPr lang="ru-RU" sz="2800" i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зчитувати</a:t>
            </a:r>
            <a:r>
              <a:rPr lang="ru-RU" sz="2800" i="1" dirty="0" smtClean="0">
                <a:solidFill>
                  <a:schemeClr val="tx2"/>
                </a:solidFill>
              </a:rPr>
              <a:t>" </a:t>
            </a:r>
            <a:r>
              <a:rPr lang="ru-RU" sz="2800" i="1" dirty="0" err="1" smtClean="0">
                <a:solidFill>
                  <a:schemeClr val="tx2"/>
                </a:solidFill>
              </a:rPr>
              <a:t>ставлення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однолітка</a:t>
            </a:r>
            <a:r>
              <a:rPr lang="ru-RU" sz="2800" i="1" dirty="0" smtClean="0">
                <a:solidFill>
                  <a:schemeClr val="tx2"/>
                </a:solidFill>
              </a:rPr>
              <a:t> за </a:t>
            </a:r>
            <a:r>
              <a:rPr lang="ru-RU" sz="2800" i="1" dirty="0" err="1" smtClean="0">
                <a:solidFill>
                  <a:schemeClr val="tx2"/>
                </a:solidFill>
              </a:rPr>
              <a:t>невербальними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проявами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й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відповідно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реагувати</a:t>
            </a:r>
            <a:r>
              <a:rPr lang="ru-RU" sz="2800" i="1" dirty="0" smtClean="0">
                <a:solidFill>
                  <a:schemeClr val="tx2"/>
                </a:solidFill>
              </a:rPr>
              <a:t> на </a:t>
            </a:r>
            <a:r>
              <a:rPr lang="ru-RU" sz="2800" i="1" dirty="0" smtClean="0">
                <a:solidFill>
                  <a:schemeClr val="tx2"/>
                </a:solidFill>
              </a:rPr>
              <a:t>них;</a:t>
            </a: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аналізувати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й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відтворювати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мімічні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smtClean="0">
                <a:solidFill>
                  <a:schemeClr val="tx2"/>
                </a:solidFill>
              </a:rPr>
              <a:t>прояви;</a:t>
            </a: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аналізувати</a:t>
            </a:r>
            <a:r>
              <a:rPr lang="ru-RU" sz="2800" i="1" dirty="0" smtClean="0">
                <a:solidFill>
                  <a:schemeClr val="tx2"/>
                </a:solidFill>
              </a:rPr>
              <a:t>, </a:t>
            </a:r>
            <a:r>
              <a:rPr lang="ru-RU" sz="2800" i="1" dirty="0" err="1" smtClean="0">
                <a:solidFill>
                  <a:schemeClr val="tx2"/>
                </a:solidFill>
              </a:rPr>
              <a:t>коректно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й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домірно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проявляти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свої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бажання</a:t>
            </a:r>
            <a:r>
              <a:rPr lang="ru-RU" sz="2800" i="1" dirty="0" smtClean="0">
                <a:solidFill>
                  <a:schemeClr val="tx2"/>
                </a:solidFill>
              </a:rPr>
              <a:t>, </a:t>
            </a:r>
            <a:r>
              <a:rPr lang="ru-RU" sz="2800" i="1" dirty="0" err="1" smtClean="0">
                <a:solidFill>
                  <a:schemeClr val="tx2"/>
                </a:solidFill>
              </a:rPr>
              <a:t>прагнення</a:t>
            </a:r>
            <a:r>
              <a:rPr lang="ru-RU" sz="2800" i="1" dirty="0" smtClean="0">
                <a:solidFill>
                  <a:schemeClr val="tx2"/>
                </a:solidFill>
              </a:rPr>
              <a:t>;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мовлення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існують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інновації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</a:t>
            </a:r>
            <a:r>
              <a:rPr lang="uk-UA" dirty="0" smtClean="0"/>
              <a:t>  </a:t>
            </a:r>
            <a:endParaRPr lang="ru-RU" dirty="0" smtClean="0"/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особистісно</a:t>
            </a:r>
            <a:r>
              <a:rPr lang="ru-RU" sz="2800" i="1" dirty="0" smtClean="0">
                <a:solidFill>
                  <a:schemeClr val="tx2"/>
                </a:solidFill>
              </a:rPr>
              <a:t> </a:t>
            </a:r>
            <a:r>
              <a:rPr lang="ru-RU" sz="2800" i="1" dirty="0" err="1" smtClean="0">
                <a:solidFill>
                  <a:schemeClr val="tx2"/>
                </a:solidFill>
              </a:rPr>
              <a:t>орієнтований</a:t>
            </a:r>
            <a:r>
              <a:rPr lang="ru-RU" sz="2800" i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інтегрований</a:t>
            </a:r>
            <a:r>
              <a:rPr lang="ru-RU" sz="2800" i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комунікативний</a:t>
            </a:r>
            <a:r>
              <a:rPr lang="ru-RU" sz="2800" i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Індивідуальний</a:t>
            </a:r>
            <a:r>
              <a:rPr lang="ru-RU" sz="2800" i="1" dirty="0" smtClean="0">
                <a:solidFill>
                  <a:schemeClr val="tx2"/>
                </a:solidFill>
              </a:rPr>
              <a:t>; </a:t>
            </a:r>
            <a:endParaRPr lang="ru-RU" sz="2800" i="1" dirty="0" smtClean="0">
              <a:solidFill>
                <a:schemeClr val="tx2"/>
              </a:solidFill>
            </a:endParaRPr>
          </a:p>
          <a:p>
            <a:r>
              <a:rPr lang="ru-RU" sz="2800" i="1" dirty="0" err="1" smtClean="0">
                <a:solidFill>
                  <a:schemeClr val="tx2"/>
                </a:solidFill>
              </a:rPr>
              <a:t>компетентнісний</a:t>
            </a:r>
            <a:r>
              <a:rPr lang="ru-RU" sz="2800" i="1" dirty="0" smtClean="0">
                <a:solidFill>
                  <a:schemeClr val="tx2"/>
                </a:solidFill>
              </a:rPr>
              <a:t>;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338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Семінар- практикум</vt:lpstr>
      <vt:lpstr>Мовленнєві завдання реалізуються через:</vt:lpstr>
      <vt:lpstr>Комунікативна компетентність дошкільників - головна мета </vt:lpstr>
      <vt:lpstr>Пріоритетними для розвитку дитини є </vt:lpstr>
      <vt:lpstr> Зміст комунікативної компетентності: </vt:lpstr>
      <vt:lpstr>Комунікативна компетентність – це </vt:lpstr>
      <vt:lpstr>   Формування комунікативної компетентності </vt:lpstr>
      <vt:lpstr> Комунікативна поведінка </vt:lpstr>
      <vt:lpstr>У сфері навчання мови і мовлення існують певні інновації</vt:lpstr>
      <vt:lpstr>Інноваційні підходи та методи</vt:lpstr>
      <vt:lpstr>Головне завдання педагога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Семінар- практикум</dc:title>
  <dc:creator>User</dc:creator>
  <cp:lastModifiedBy>User</cp:lastModifiedBy>
  <cp:revision>29</cp:revision>
  <dcterms:created xsi:type="dcterms:W3CDTF">2020-02-17T10:36:15Z</dcterms:created>
  <dcterms:modified xsi:type="dcterms:W3CDTF">2020-02-18T08:08:55Z</dcterms:modified>
</cp:coreProperties>
</file>