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7"/>
  </p:notesMasterIdLst>
  <p:sldIdLst>
    <p:sldId id="257" r:id="rId2"/>
    <p:sldId id="259" r:id="rId3"/>
    <p:sldId id="346" r:id="rId4"/>
    <p:sldId id="260" r:id="rId5"/>
    <p:sldId id="261" r:id="rId6"/>
    <p:sldId id="262" r:id="rId7"/>
    <p:sldId id="263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335" r:id="rId16"/>
    <p:sldId id="354" r:id="rId17"/>
    <p:sldId id="355" r:id="rId18"/>
    <p:sldId id="356" r:id="rId19"/>
    <p:sldId id="357" r:id="rId20"/>
    <p:sldId id="378" r:id="rId21"/>
    <p:sldId id="358" r:id="rId22"/>
    <p:sldId id="379" r:id="rId23"/>
    <p:sldId id="359" r:id="rId24"/>
    <p:sldId id="380" r:id="rId25"/>
    <p:sldId id="373" r:id="rId26"/>
    <p:sldId id="374" r:id="rId27"/>
    <p:sldId id="381" r:id="rId28"/>
    <p:sldId id="382" r:id="rId29"/>
    <p:sldId id="375" r:id="rId30"/>
    <p:sldId id="360" r:id="rId31"/>
    <p:sldId id="361" r:id="rId32"/>
    <p:sldId id="362" r:id="rId33"/>
    <p:sldId id="363" r:id="rId34"/>
    <p:sldId id="364" r:id="rId35"/>
    <p:sldId id="365" r:id="rId36"/>
    <p:sldId id="372" r:id="rId37"/>
    <p:sldId id="366" r:id="rId38"/>
    <p:sldId id="376" r:id="rId39"/>
    <p:sldId id="367" r:id="rId40"/>
    <p:sldId id="371" r:id="rId41"/>
    <p:sldId id="279" r:id="rId42"/>
    <p:sldId id="342" r:id="rId43"/>
    <p:sldId id="341" r:id="rId44"/>
    <p:sldId id="345" r:id="rId45"/>
    <p:sldId id="349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300" r:id="rId54"/>
    <p:sldId id="301" r:id="rId55"/>
    <p:sldId id="302" r:id="rId56"/>
    <p:sldId id="303" r:id="rId57"/>
    <p:sldId id="304" r:id="rId58"/>
    <p:sldId id="306" r:id="rId59"/>
    <p:sldId id="305" r:id="rId60"/>
    <p:sldId id="307" r:id="rId61"/>
    <p:sldId id="308" r:id="rId62"/>
    <p:sldId id="309" r:id="rId63"/>
    <p:sldId id="311" r:id="rId64"/>
    <p:sldId id="312" r:id="rId65"/>
    <p:sldId id="313" r:id="rId66"/>
    <p:sldId id="314" r:id="rId67"/>
    <p:sldId id="315" r:id="rId68"/>
    <p:sldId id="316" r:id="rId69"/>
    <p:sldId id="317" r:id="rId70"/>
    <p:sldId id="319" r:id="rId71"/>
    <p:sldId id="318" r:id="rId72"/>
    <p:sldId id="321" r:id="rId73"/>
    <p:sldId id="325" r:id="rId74"/>
    <p:sldId id="326" r:id="rId75"/>
    <p:sldId id="327" r:id="rId7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131"/>
    <a:srgbClr val="00582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6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14791427848972394"/>
          <c:y val="2.5833333333333694E-2"/>
          <c:w val="0.78203491444225037"/>
          <c:h val="0.97416675425072885"/>
        </c:manualLayout>
      </c:layout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Продаж</c:v>
                </c:pt>
              </c:strCache>
            </c:strRef>
          </c:tx>
          <c:spPr>
            <a:solidFill>
              <a:srgbClr val="FF0000"/>
            </a:solidFill>
          </c:spPr>
          <c:explosion val="25"/>
          <c:dPt>
            <c:idx val="0"/>
            <c:spPr>
              <a:solidFill>
                <a:srgbClr val="0033CC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39700" h="139700" prst="divot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7.807136914261581E-2"/>
                  <c:y val="-0.15566289512079579"/>
                </c:manualLayout>
              </c:layout>
              <c:spPr/>
              <c:txPr>
                <a:bodyPr/>
                <a:lstStyle/>
                <a:p>
                  <a:pPr>
                    <a:defRPr sz="2600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298641913638074E-2"/>
                  <c:y val="-0.24431686492792878"/>
                </c:manualLayout>
              </c:layout>
              <c:tx>
                <c:rich>
                  <a:bodyPr/>
                  <a:lstStyle/>
                  <a:p>
                    <a:pPr>
                      <a:defRPr sz="26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uk-UA" dirty="0" smtClean="0"/>
                      <a:t>68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pPr/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elete val="1"/>
            <c:extLst>
              <c:ext xmlns:c15="http://schemas.microsoft.com/office/drawing/2012/chart" uri="{CE6537A1-D6FC-4f65-9D91-7224C49458BB}"/>
            </c:extLst>
          </c:dLbls>
          <c:cat>
            <c:strRef>
              <c:f>Аркуш1!$A$2:$A$3</c:f>
              <c:strCache>
                <c:ptCount val="2"/>
                <c:pt idx="0">
                  <c:v>вища освіта</c:v>
                </c:pt>
                <c:pt idx="1">
                  <c:v>середня спеціальна освіта</c:v>
                </c:pt>
              </c:strCache>
            </c:strRef>
          </c:cat>
          <c:val>
            <c:numRef>
              <c:f>Аркуш1!$B$2:$B$3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2721759287713977"/>
          <c:y val="0.79678617492401049"/>
          <c:w val="0.77165735320626549"/>
          <c:h val="0.15642755995706994"/>
        </c:manualLayout>
      </c:layout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6"/>
  <c:clrMapOvr bg1="lt1" tx1="dk1" bg2="lt2" tx2="dk2" accent1="accent1" accent2="accent2" accent3="accent3" accent4="accent4" accent5="accent5" accent6="accent6" hlink="hlink" folHlink="folHlink"/>
  <c:chart>
    <c:autoTitleDeleted val="1"/>
    <c:view3D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Аркуш1!$B$1</c:f>
              <c:strCache>
                <c:ptCount val="1"/>
                <c:pt idx="0">
                  <c:v>за віком</c:v>
                </c:pt>
              </c:strCache>
            </c:strRef>
          </c:tx>
          <c:spPr>
            <a:solidFill>
              <a:srgbClr val="0000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10,5%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uk-UA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10,5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Аркуш1!$A$2:$A$6</c:f>
              <c:strCache>
                <c:ptCount val="5"/>
                <c:pt idx="0">
                  <c:v>20-30 років</c:v>
                </c:pt>
                <c:pt idx="1">
                  <c:v>30-40 років</c:v>
                </c:pt>
                <c:pt idx="2">
                  <c:v>40-50 років</c:v>
                </c:pt>
                <c:pt idx="3">
                  <c:v>50-60 років</c:v>
                </c:pt>
                <c:pt idx="4">
                  <c:v>60-70 років</c:v>
                </c:pt>
              </c:strCache>
            </c:strRef>
          </c:cat>
          <c:val>
            <c:numRef>
              <c:f>Аркуш1!$B$2:$B$6</c:f>
              <c:numCache>
                <c:formatCode>0%</c:formatCode>
                <c:ptCount val="5"/>
                <c:pt idx="0" formatCode="0.00%">
                  <c:v>0.105</c:v>
                </c:pt>
                <c:pt idx="1">
                  <c:v>0.26</c:v>
                </c:pt>
                <c:pt idx="2">
                  <c:v>0.16</c:v>
                </c:pt>
                <c:pt idx="3" formatCode="0.00%">
                  <c:v>0.37</c:v>
                </c:pt>
                <c:pt idx="4" formatCode="0.00%">
                  <c:v>0.105</c:v>
                </c:pt>
              </c:numCache>
            </c:numRef>
          </c:val>
        </c:ser>
        <c:shape val="pyramid"/>
        <c:axId val="67784704"/>
        <c:axId val="67786240"/>
        <c:axId val="0"/>
      </c:bar3DChart>
      <c:catAx>
        <c:axId val="677847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7786240"/>
        <c:crosses val="autoZero"/>
        <c:auto val="1"/>
        <c:lblAlgn val="ctr"/>
        <c:lblOffset val="100"/>
      </c:catAx>
      <c:valAx>
        <c:axId val="67786240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7784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defRPr>
            </a:pP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Порівняльний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аналіз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defRPr>
            </a:pP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рівня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розвитку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компетенцій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дітей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раннього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віку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>
              <a:defRPr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defRPr>
            </a:pP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201</a:t>
            </a:r>
            <a:r>
              <a:rPr lang="uk-UA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9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/2020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навчальний</a:t>
            </a: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spc="0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рік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c:rich>
      </c:tx>
      <c:layout>
        <c:manualLayout>
          <c:xMode val="edge"/>
          <c:yMode val="edge"/>
          <c:x val="0.202875"/>
          <c:y val="7.4073782443861494E-2"/>
        </c:manualLayout>
      </c:layout>
    </c:title>
    <c:plotArea>
      <c:layout>
        <c:manualLayout>
          <c:layoutTarget val="inner"/>
          <c:xMode val="edge"/>
          <c:yMode val="edge"/>
          <c:x val="0.1379215121215209"/>
          <c:y val="0.26749868766404711"/>
          <c:w val="0.74334609215517911"/>
          <c:h val="0.38091534646578695"/>
        </c:manualLayout>
      </c:layout>
      <c:barChart>
        <c:barDir val="col"/>
        <c:grouping val="clustered"/>
        <c:ser>
          <c:idx val="0"/>
          <c:order val="0"/>
          <c:tx>
            <c:strRef>
              <c:f>Аркуш1!$B$1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9BCFF"/>
            </a:solidFill>
            <a:ln w="9492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contourClr>
                <a:srgbClr val="000000"/>
              </a:contourClr>
            </a:sp3d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Аркуш1!$A$2:$A$8</c:f>
              <c:strCache>
                <c:ptCount val="7"/>
                <c:pt idx="0">
                  <c:v>Мовлення дитини</c:v>
                </c:pt>
                <c:pt idx="1">
                  <c:v>Дитина в сенсорно-пізнавальному просторі</c:v>
                </c:pt>
                <c:pt idx="2">
                  <c:v>Гра дитини</c:v>
                </c:pt>
                <c:pt idx="3">
                  <c:v>Дитина в світі культури</c:v>
                </c:pt>
                <c:pt idx="4">
                  <c:v>Дитина у природному довкіллі</c:v>
                </c:pt>
                <c:pt idx="5">
                  <c:v>Дитина в соціумі</c:v>
                </c:pt>
                <c:pt idx="6">
                  <c:v>Особистість дитини</c:v>
                </c:pt>
              </c:strCache>
            </c:strRef>
          </c:cat>
          <c:val>
            <c:numRef>
              <c:f>Аркуш1!$B$2:$B$8</c:f>
              <c:numCache>
                <c:formatCode>General</c:formatCode>
                <c:ptCount val="7"/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І півріччя</c:v>
                </c:pt>
              </c:strCache>
            </c:strRef>
          </c:tx>
          <c:spPr>
            <a:solidFill>
              <a:srgbClr val="FF0000"/>
            </a:solidFill>
            <a:ln w="9492" cap="flat" cmpd="sng" algn="ctr">
              <a:noFill/>
              <a:prstDash val="solid"/>
            </a:ln>
            <a:effectLst>
              <a:glow rad="63500">
                <a:srgbClr val="4F81BD">
                  <a:satMod val="175000"/>
                  <a:alpha val="40000"/>
                </a:srgbClr>
              </a:glow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contourClr>
                <a:srgbClr val="000000"/>
              </a:contourClr>
            </a:sp3d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Аркуш1!$A$2:$A$8</c:f>
              <c:strCache>
                <c:ptCount val="7"/>
                <c:pt idx="0">
                  <c:v>Мовлення дитини</c:v>
                </c:pt>
                <c:pt idx="1">
                  <c:v>Дитина в сенсорно-пізнавальному просторі</c:v>
                </c:pt>
                <c:pt idx="2">
                  <c:v>Гра дитини</c:v>
                </c:pt>
                <c:pt idx="3">
                  <c:v>Дитина в світі культури</c:v>
                </c:pt>
                <c:pt idx="4">
                  <c:v>Дитина у природному довкіллі</c:v>
                </c:pt>
                <c:pt idx="5">
                  <c:v>Дитина в соціумі</c:v>
                </c:pt>
                <c:pt idx="6">
                  <c:v>Особистість дитини</c:v>
                </c:pt>
              </c:strCache>
            </c:strRef>
          </c:cat>
          <c:val>
            <c:numRef>
              <c:f>Аркуш1!$C$2:$C$8</c:f>
              <c:numCache>
                <c:formatCode>0%</c:formatCode>
                <c:ptCount val="7"/>
                <c:pt idx="0">
                  <c:v>0.76000000000000156</c:v>
                </c:pt>
                <c:pt idx="1">
                  <c:v>0.8</c:v>
                </c:pt>
                <c:pt idx="2">
                  <c:v>0.8</c:v>
                </c:pt>
                <c:pt idx="3">
                  <c:v>0.86000000000000065</c:v>
                </c:pt>
                <c:pt idx="4">
                  <c:v>0.85000000000000064</c:v>
                </c:pt>
                <c:pt idx="5">
                  <c:v>0.81</c:v>
                </c:pt>
                <c:pt idx="6">
                  <c:v>0.77000000000000168</c:v>
                </c:pt>
              </c:numCache>
            </c:numRef>
          </c:val>
        </c:ser>
        <c:ser>
          <c:idx val="2"/>
          <c:order val="2"/>
          <c:tx>
            <c:strRef>
              <c:f>Аркуш1!$D$1</c:f>
              <c:strCache>
                <c:ptCount val="1"/>
                <c:pt idx="0">
                  <c:v>ІІ півріччя</c:v>
                </c:pt>
              </c:strCache>
            </c:strRef>
          </c:tx>
          <c:spPr>
            <a:solidFill>
              <a:srgbClr val="00B0F0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7.393715341959341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0" dirty="0" smtClean="0"/>
                      <a:t>8</a:t>
                    </a:r>
                    <a:r>
                      <a:rPr lang="ru-RU" b="0" dirty="0" smtClean="0"/>
                      <a:t>5</a:t>
                    </a:r>
                    <a:r>
                      <a:rPr lang="en-US" b="0" dirty="0" smtClean="0"/>
                      <a:t>%</a:t>
                    </a:r>
                    <a:endParaRPr lang="en-US" b="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0" dirty="0" smtClean="0"/>
                      <a:t>9</a:t>
                    </a:r>
                    <a:r>
                      <a:rPr lang="ru-RU" b="0" dirty="0" smtClean="0"/>
                      <a:t>4</a:t>
                    </a:r>
                    <a:r>
                      <a:rPr lang="en-US" b="0" dirty="0" smtClean="0"/>
                      <a:t>%</a:t>
                    </a:r>
                    <a:endParaRPr lang="en-US" b="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b="0" dirty="0" smtClean="0"/>
                      <a:t>9</a:t>
                    </a:r>
                    <a:r>
                      <a:rPr lang="en-US" b="0" dirty="0" smtClean="0"/>
                      <a:t>8</a:t>
                    </a:r>
                    <a:r>
                      <a:rPr lang="en-US" b="0" dirty="0"/>
                      <a:t>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Аркуш1!$A$2:$A$8</c:f>
              <c:strCache>
                <c:ptCount val="7"/>
                <c:pt idx="0">
                  <c:v>Мовлення дитини</c:v>
                </c:pt>
                <c:pt idx="1">
                  <c:v>Дитина в сенсорно-пізнавальному просторі</c:v>
                </c:pt>
                <c:pt idx="2">
                  <c:v>Гра дитини</c:v>
                </c:pt>
                <c:pt idx="3">
                  <c:v>Дитина в світі культури</c:v>
                </c:pt>
                <c:pt idx="4">
                  <c:v>Дитина у природному довкіллі</c:v>
                </c:pt>
                <c:pt idx="5">
                  <c:v>Дитина в соціумі</c:v>
                </c:pt>
                <c:pt idx="6">
                  <c:v>Особистість дитини</c:v>
                </c:pt>
              </c:strCache>
            </c:strRef>
          </c:cat>
          <c:val>
            <c:numRef>
              <c:f>Аркуш1!$D$2:$D$8</c:f>
              <c:numCache>
                <c:formatCode>0%</c:formatCode>
                <c:ptCount val="7"/>
                <c:pt idx="0">
                  <c:v>0.85000000000000064</c:v>
                </c:pt>
                <c:pt idx="1">
                  <c:v>0.9</c:v>
                </c:pt>
                <c:pt idx="2">
                  <c:v>0.94000000000000061</c:v>
                </c:pt>
                <c:pt idx="3">
                  <c:v>0.96000000000000063</c:v>
                </c:pt>
                <c:pt idx="4">
                  <c:v>0.97000000000000064</c:v>
                </c:pt>
                <c:pt idx="5">
                  <c:v>0.96000000000000063</c:v>
                </c:pt>
                <c:pt idx="6">
                  <c:v>0.98</c:v>
                </c:pt>
              </c:numCache>
            </c:numRef>
          </c:val>
        </c:ser>
        <c:axId val="110863488"/>
        <c:axId val="110865024"/>
      </c:barChart>
      <c:catAx>
        <c:axId val="110863488"/>
        <c:scaling>
          <c:orientation val="minMax"/>
        </c:scaling>
        <c:axPos val="b"/>
        <c:numFmt formatCode="General" sourceLinked="1"/>
        <c:majorTickMark val="none"/>
        <c:tickLblPos val="nextTo"/>
        <c:crossAx val="110865024"/>
        <c:crosses val="autoZero"/>
        <c:auto val="1"/>
        <c:lblAlgn val="ctr"/>
        <c:lblOffset val="100"/>
      </c:catAx>
      <c:valAx>
        <c:axId val="110865024"/>
        <c:scaling>
          <c:orientation val="minMax"/>
        </c:scaling>
        <c:axPos val="l"/>
        <c:majorGridlines>
          <c:spPr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</c:majorGridlines>
        <c:numFmt formatCode="General" sourceLinked="1"/>
        <c:majorTickMark val="none"/>
        <c:tickLblPos val="nextTo"/>
        <c:crossAx val="110863488"/>
        <c:crosses val="autoZero"/>
        <c:crossBetween val="between"/>
      </c:valAx>
      <c:spPr>
        <a:ln>
          <a:solidFill>
            <a:srgbClr val="0070C0"/>
          </a:solidFill>
        </a:ln>
      </c:spPr>
    </c:plotArea>
    <c:legend>
      <c:legendPos val="r"/>
      <c:layout>
        <c:manualLayout>
          <c:xMode val="edge"/>
          <c:yMode val="edge"/>
          <c:x val="0.83951613282670456"/>
          <c:y val="0.78061350923789996"/>
          <c:w val="0.12481204751089402"/>
          <c:h val="0.1485912645135827"/>
        </c:manualLayout>
      </c:layout>
    </c:legend>
    <c:plotVisOnly val="1"/>
    <c:dispBlanksAs val="gap"/>
  </c:chart>
  <c:txPr>
    <a:bodyPr/>
    <a:lstStyle/>
    <a:p>
      <a:pPr>
        <a:defRPr lang="uk-UA" noProof="0"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І півріччя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9.5351609058403168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9099916437865586E-2"/>
                  <c:y val="-8.65051903114228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276838756299679E-2"/>
                  <c:y val="-4.785833931562592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7"/>
                <c:pt idx="0">
                  <c:v>Особистість дитини </c:v>
                </c:pt>
                <c:pt idx="1">
                  <c:v>Дитина в соціумі</c:v>
                </c:pt>
                <c:pt idx="2">
                  <c:v>Дитина у природному довкіллі</c:v>
                </c:pt>
                <c:pt idx="3">
                  <c:v>Дитина в світі культури</c:v>
                </c:pt>
                <c:pt idx="4">
                  <c:v>Гра дитини</c:v>
                </c:pt>
                <c:pt idx="5">
                  <c:v>Дитина в сенсорно-пізнавальному просторі</c:v>
                </c:pt>
                <c:pt idx="6">
                  <c:v>Мовлення дитини</c:v>
                </c:pt>
              </c:strCache>
            </c:strRef>
          </c:cat>
          <c:val>
            <c:numRef>
              <c:f>Sheet1!$B$2:$I$2</c:f>
              <c:numCache>
                <c:formatCode>0%</c:formatCode>
                <c:ptCount val="8"/>
                <c:pt idx="0">
                  <c:v>0.77000000000000579</c:v>
                </c:pt>
                <c:pt idx="1">
                  <c:v>0.81</c:v>
                </c:pt>
                <c:pt idx="2">
                  <c:v>0.85000000000000064</c:v>
                </c:pt>
                <c:pt idx="3">
                  <c:v>0.86000000000000065</c:v>
                </c:pt>
                <c:pt idx="4">
                  <c:v>0.8</c:v>
                </c:pt>
                <c:pt idx="5">
                  <c:v>0.8</c:v>
                </c:pt>
                <c:pt idx="6">
                  <c:v>0.76000000000000578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ІІ півріччя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dLbls>
            <c:dLbl>
              <c:idx val="1"/>
              <c:layout>
                <c:manualLayout>
                  <c:x val="-2.3874895547332012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387489554733195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864987465679838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7"/>
                <c:pt idx="0">
                  <c:v>Особистість дитини </c:v>
                </c:pt>
                <c:pt idx="1">
                  <c:v>Дитина в соціумі</c:v>
                </c:pt>
                <c:pt idx="2">
                  <c:v>Дитина у природному довкіллі</c:v>
                </c:pt>
                <c:pt idx="3">
                  <c:v>Дитина в світі культури</c:v>
                </c:pt>
                <c:pt idx="4">
                  <c:v>Гра дитини</c:v>
                </c:pt>
                <c:pt idx="5">
                  <c:v>Дитина в сенсорно-пізнавальному просторі</c:v>
                </c:pt>
                <c:pt idx="6">
                  <c:v>Мовлення дитини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0.98</c:v>
                </c:pt>
                <c:pt idx="1">
                  <c:v>0.96000000000000063</c:v>
                </c:pt>
                <c:pt idx="2">
                  <c:v>0.97000000000000064</c:v>
                </c:pt>
                <c:pt idx="3">
                  <c:v>0.96000000000000063</c:v>
                </c:pt>
                <c:pt idx="4">
                  <c:v>0.94000000000000061</c:v>
                </c:pt>
                <c:pt idx="5">
                  <c:v>0.9</c:v>
                </c:pt>
                <c:pt idx="6">
                  <c:v>0.85000000000000064</c:v>
                </c:pt>
              </c:numCache>
            </c:numRef>
          </c:val>
        </c:ser>
        <c:dLbls>
          <c:showVal val="1"/>
        </c:dLbls>
        <c:shape val="box"/>
        <c:axId val="123432320"/>
        <c:axId val="123434112"/>
        <c:axId val="0"/>
      </c:bar3DChart>
      <c:catAx>
        <c:axId val="123432320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192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3434112"/>
        <c:crosses val="autoZero"/>
        <c:auto val="1"/>
        <c:lblAlgn val="ctr"/>
        <c:lblOffset val="100"/>
      </c:catAx>
      <c:valAx>
        <c:axId val="1234341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3432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1123758851910466"/>
          <c:y val="0.81706698538563938"/>
          <c:w val="0.18520164970729708"/>
          <c:h val="0.182933014614353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І півріччя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9.5351609058403168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9099916437865586E-2"/>
                  <c:y val="-8.65051903114228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1.4276838756299679E-2"/>
                  <c:y val="-4.785833931562592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7"/>
                <c:pt idx="0">
                  <c:v>Особистість дитини </c:v>
                </c:pt>
                <c:pt idx="1">
                  <c:v>Дитина в соціумі</c:v>
                </c:pt>
                <c:pt idx="2">
                  <c:v>Дитина у природному довкіллі</c:v>
                </c:pt>
                <c:pt idx="3">
                  <c:v>Дитина в світі культури</c:v>
                </c:pt>
                <c:pt idx="4">
                  <c:v>Гра дитини</c:v>
                </c:pt>
                <c:pt idx="5">
                  <c:v>Дитина в сенсорно-пізнавальному просторі</c:v>
                </c:pt>
                <c:pt idx="6">
                  <c:v>Мовлення дитини</c:v>
                </c:pt>
              </c:strCache>
            </c:strRef>
          </c:cat>
          <c:val>
            <c:numRef>
              <c:f>Sheet1!$B$2:$I$2</c:f>
              <c:numCache>
                <c:formatCode>0%</c:formatCode>
                <c:ptCount val="8"/>
                <c:pt idx="0">
                  <c:v>0.79</c:v>
                </c:pt>
                <c:pt idx="1">
                  <c:v>0.83000000000000063</c:v>
                </c:pt>
                <c:pt idx="2">
                  <c:v>0.85000000000000064</c:v>
                </c:pt>
                <c:pt idx="3">
                  <c:v>0.8700000000000051</c:v>
                </c:pt>
                <c:pt idx="4">
                  <c:v>0.83000000000000063</c:v>
                </c:pt>
                <c:pt idx="5">
                  <c:v>0.86000000000000065</c:v>
                </c:pt>
                <c:pt idx="6">
                  <c:v>0.79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ІІ півріччя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dLbls>
            <c:dLbl>
              <c:idx val="1"/>
              <c:layout>
                <c:manualLayout>
                  <c:x val="-2.3874895547332012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3874895547331951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8649874656798382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7"/>
                <c:pt idx="0">
                  <c:v>Особистість дитини </c:v>
                </c:pt>
                <c:pt idx="1">
                  <c:v>Дитина в соціумі</c:v>
                </c:pt>
                <c:pt idx="2">
                  <c:v>Дитина у природному довкіллі</c:v>
                </c:pt>
                <c:pt idx="3">
                  <c:v>Дитина в світі культури</c:v>
                </c:pt>
                <c:pt idx="4">
                  <c:v>Гра дитини</c:v>
                </c:pt>
                <c:pt idx="5">
                  <c:v>Дитина в сенсорно-пізнавальному просторі</c:v>
                </c:pt>
                <c:pt idx="6">
                  <c:v>Мовлення дитини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0.95000000000000062</c:v>
                </c:pt>
                <c:pt idx="1">
                  <c:v>0.94000000000000061</c:v>
                </c:pt>
                <c:pt idx="2">
                  <c:v>0.96000000000000063</c:v>
                </c:pt>
                <c:pt idx="3">
                  <c:v>0.97000000000000064</c:v>
                </c:pt>
                <c:pt idx="4">
                  <c:v>0.94000000000000061</c:v>
                </c:pt>
                <c:pt idx="5">
                  <c:v>0.98</c:v>
                </c:pt>
                <c:pt idx="6">
                  <c:v>0.89</c:v>
                </c:pt>
              </c:numCache>
            </c:numRef>
          </c:val>
        </c:ser>
        <c:dLbls>
          <c:showVal val="1"/>
        </c:dLbls>
        <c:shape val="box"/>
        <c:axId val="123446016"/>
        <c:axId val="129298432"/>
        <c:axId val="0"/>
      </c:bar3DChart>
      <c:catAx>
        <c:axId val="123446016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192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9298432"/>
        <c:crosses val="autoZero"/>
        <c:auto val="1"/>
        <c:lblAlgn val="ctr"/>
        <c:lblOffset val="100"/>
      </c:catAx>
      <c:valAx>
        <c:axId val="1292984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2344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4654262554469573"/>
          <c:y val="0.60499606424098595"/>
          <c:w val="0.15124769774657462"/>
          <c:h val="0.3186413994854143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600">
                <a:solidFill>
                  <a:srgbClr val="FF0000"/>
                </a:solidFill>
              </a:defRPr>
            </a:pP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Аналіз</a:t>
            </a:r>
            <a:r>
              <a:rPr lang="ru-RU" sz="16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aseline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1600" baseline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норм </a:t>
            </a:r>
            <a:r>
              <a:rPr lang="ru-RU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основних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продуктів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 sz="1600">
                <a:solidFill>
                  <a:srgbClr val="FF0000"/>
                </a:solidFill>
              </a:defRPr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2019/2020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 р.</a:t>
            </a:r>
          </a:p>
        </c:rich>
      </c:tx>
      <c:layout>
        <c:manualLayout>
          <c:xMode val="edge"/>
          <c:yMode val="edge"/>
          <c:x val="0.26898877070999322"/>
          <c:y val="3.1120153726402939E-2"/>
        </c:manualLayout>
      </c:layout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9.2673860207042727E-2"/>
          <c:y val="0.14363152573407187"/>
          <c:w val="0.67462652176205951"/>
          <c:h val="0.74471395881006852"/>
        </c:manualLayout>
      </c:layout>
      <c:bar3DChart>
        <c:barDir val="col"/>
        <c:grouping val="clustered"/>
        <c:ser>
          <c:idx val="0"/>
          <c:order val="0"/>
          <c:tx>
            <c:strRef>
              <c:f>Аркуш1!$B$1</c:f>
              <c:strCache>
                <c:ptCount val="1"/>
                <c:pt idx="0">
                  <c:v>М'ясні продукти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layout>
                <c:manualLayout>
                  <c:x val="-4.5583726537840926E-3"/>
                  <c:y val="-3.8438343912705612E-2"/>
                </c:manualLayout>
              </c:layout>
              <c:tx>
                <c:rich>
                  <a:bodyPr/>
                  <a:lstStyle/>
                  <a:p>
                    <a:r>
                      <a:rPr lang="uk-UA" dirty="0" smtClean="0"/>
                      <a:t>62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8.9505482210785747E-3"/>
                  <c:y val="3.12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Аркуш1!$B$2</c:f>
              <c:numCache>
                <c:formatCode>0%</c:formatCode>
                <c:ptCount val="1"/>
                <c:pt idx="0">
                  <c:v>0.62</c:v>
                </c:pt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Риба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2.6426361439985151E-2"/>
                </c:manualLayout>
              </c:layout>
              <c:showVal val="1"/>
            </c:dLbl>
            <c:dLbl>
              <c:idx val="1"/>
              <c:layout>
                <c:manualLayout>
                  <c:x val="-1.5663459386887707E-2"/>
                  <c:y val="3.472222222222165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ser>
          <c:idx val="2"/>
          <c:order val="2"/>
          <c:tx>
            <c:strRef>
              <c:f>Аркуш1!$D$1</c:f>
              <c:strCache>
                <c:ptCount val="1"/>
                <c:pt idx="0">
                  <c:v>Яйця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6.1823802163833074E-3"/>
                  <c:y val="-3.661327231121465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607934054611052E-3"/>
                  <c:y val="-1.83066361556064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7897091722595078E-2"/>
                  <c:y val="-2.395209580838323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Аркуш1!$D$2</c:f>
              <c:numCache>
                <c:formatCode>0%</c:formatCode>
                <c:ptCount val="1"/>
                <c:pt idx="0">
                  <c:v>0.8</c:v>
                </c:pt>
              </c:numCache>
            </c:numRef>
          </c:val>
        </c:ser>
        <c:ser>
          <c:idx val="3"/>
          <c:order val="3"/>
          <c:tx>
            <c:strRef>
              <c:f>Аркуш1!$E$1</c:f>
              <c:strCache>
                <c:ptCount val="1"/>
                <c:pt idx="0">
                  <c:v>Молоко</c:v>
                </c:pt>
              </c:strCache>
            </c:strRef>
          </c:tx>
          <c:dLbls>
            <c:dLbl>
              <c:idx val="0"/>
              <c:layout>
                <c:manualLayout>
                  <c:x val="4.1215868109221966E-3"/>
                  <c:y val="-1.22044241037380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1215868109221966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Аркуш1!$E$2</c:f>
              <c:numCache>
                <c:formatCode>0%</c:formatCode>
                <c:ptCount val="1"/>
                <c:pt idx="0">
                  <c:v>1.04</c:v>
                </c:pt>
              </c:numCache>
            </c:numRef>
          </c:val>
        </c:ser>
        <c:ser>
          <c:idx val="4"/>
          <c:order val="4"/>
          <c:tx>
            <c:strRef>
              <c:f>Аркуш1!$F$1</c:f>
              <c:strCache>
                <c:ptCount val="1"/>
                <c:pt idx="0">
                  <c:v>Овочі</c:v>
                </c:pt>
              </c:strCache>
            </c:strRef>
          </c:tx>
          <c:dLbls>
            <c:dLbl>
              <c:idx val="0"/>
              <c:layout>
                <c:manualLayout>
                  <c:x val="4.4742729306487834E-3"/>
                  <c:y val="-2.395209580838323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3.051106025934401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8.2027389474494688E-17"/>
                  <c:y val="-3.592814371257481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Аркуш1!$F$2</c:f>
              <c:numCache>
                <c:formatCode>0%</c:formatCode>
                <c:ptCount val="1"/>
                <c:pt idx="0">
                  <c:v>0.65</c:v>
                </c:pt>
              </c:numCache>
            </c:numRef>
          </c:val>
        </c:ser>
        <c:ser>
          <c:idx val="5"/>
          <c:order val="5"/>
          <c:tx>
            <c:strRef>
              <c:f>Аркуш1!$G$1</c:f>
              <c:strCache>
                <c:ptCount val="1"/>
                <c:pt idx="0">
                  <c:v>Крупи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</c:spPr>
          <c:dLbls>
            <c:dLbl>
              <c:idx val="0"/>
              <c:layout>
                <c:manualLayout>
                  <c:x val="-3.0389151025227092E-3"/>
                  <c:y val="-2.64263614399851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</a:t>
                    </a:r>
                    <a:r>
                      <a:rPr lang="uk-UA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Аркуш1!$G$2</c:f>
              <c:numCache>
                <c:formatCode>0.00%</c:formatCode>
                <c:ptCount val="1"/>
                <c:pt idx="0">
                  <c:v>1.1100000000000001</c:v>
                </c:pt>
              </c:numCache>
            </c:numRef>
          </c:val>
        </c:ser>
        <c:ser>
          <c:idx val="6"/>
          <c:order val="6"/>
          <c:tx>
            <c:strRef>
              <c:f>Аркуш1!$H$1</c:f>
              <c:strCache>
                <c:ptCount val="1"/>
                <c:pt idx="0">
                  <c:v>Борошно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1.1054352791243522E-2"/>
                  <c:y val="-3.3633550923617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0303967027305513E-2"/>
                  <c:y val="-3.05110602593440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Аркуш1!$H$2</c:f>
              <c:numCache>
                <c:formatCode>0%</c:formatCode>
                <c:ptCount val="1"/>
                <c:pt idx="0">
                  <c:v>0.87</c:v>
                </c:pt>
              </c:numCache>
            </c:numRef>
          </c:val>
        </c:ser>
        <c:ser>
          <c:idx val="7"/>
          <c:order val="7"/>
          <c:tx>
            <c:strRef>
              <c:f>Аркуш1!$I$1</c:f>
              <c:strCache>
                <c:ptCount val="1"/>
                <c:pt idx="0">
                  <c:v>Картопля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3988820142407987E-2"/>
                  <c:y val="-7.856214867315830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6476043276662E-2"/>
                  <c:y val="-3.051106025934409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Аркуш1!$I$2</c:f>
              <c:numCache>
                <c:formatCode>0%</c:formatCode>
                <c:ptCount val="1"/>
                <c:pt idx="0">
                  <c:v>0.64</c:v>
                </c:pt>
              </c:numCache>
            </c:numRef>
          </c:val>
        </c:ser>
        <c:ser>
          <c:idx val="8"/>
          <c:order val="8"/>
          <c:tx>
            <c:strRef>
              <c:f>Аркуш1!$J$1</c:f>
              <c:strCache>
                <c:ptCount val="1"/>
                <c:pt idx="0">
                  <c:v>Сир кисломолочний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236476043276662E-2"/>
                  <c:y val="-1.22044241037380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236476043276662E-2"/>
                  <c:y val="-9.1533180778032748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Аркуш1!$J$2</c:f>
              <c:numCache>
                <c:formatCode>0%</c:formatCode>
                <c:ptCount val="1"/>
                <c:pt idx="0">
                  <c:v>0.81</c:v>
                </c:pt>
              </c:numCache>
            </c:numRef>
          </c:val>
        </c:ser>
        <c:ser>
          <c:idx val="9"/>
          <c:order val="9"/>
          <c:tx>
            <c:strRef>
              <c:f>Аркуш1!$K$1</c:f>
              <c:strCache>
                <c:ptCount val="1"/>
                <c:pt idx="0">
                  <c:v>Масло вершкове</c:v>
                </c:pt>
              </c:strCache>
            </c:strRef>
          </c:tx>
          <c:dLbls>
            <c:dLbl>
              <c:idx val="2"/>
              <c:layout>
                <c:manualLayout>
                  <c:x val="0"/>
                  <c:y val="-2.794411177644720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Аркуш1!$A$2</c:f>
              <c:strCache>
                <c:ptCount val="1"/>
                <c:pt idx="0">
                  <c:v>2016/2017</c:v>
                </c:pt>
              </c:strCache>
            </c:strRef>
          </c:cat>
          <c:val>
            <c:numRef>
              <c:f>Аркуш1!$K$2</c:f>
              <c:numCache>
                <c:formatCode>0%</c:formatCode>
                <c:ptCount val="1"/>
                <c:pt idx="0">
                  <c:v>0.56000000000000005</c:v>
                </c:pt>
              </c:numCache>
            </c:numRef>
          </c:val>
        </c:ser>
        <c:shape val="box"/>
        <c:axId val="139068544"/>
        <c:axId val="139070080"/>
        <c:axId val="0"/>
      </c:bar3DChart>
      <c:catAx>
        <c:axId val="139068544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9070080"/>
        <c:crosses val="autoZero"/>
        <c:auto val="1"/>
        <c:lblAlgn val="ctr"/>
        <c:lblOffset val="100"/>
      </c:catAx>
      <c:valAx>
        <c:axId val="139070080"/>
        <c:scaling>
          <c:orientation val="minMax"/>
        </c:scaling>
        <c:axPos val="l"/>
        <c:majorGridlines/>
        <c:numFmt formatCode="0%" sourceLinked="1"/>
        <c:maj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906854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6A63B-1DCA-4650-B1EE-E0174EA7266D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59A71-C60E-45C9-B3FF-0A6F2C671B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376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 дошкільників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59A71-C60E-45C9-B3FF-0A6F2C671BB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C713279-CC69-45D0-A931-55CC7AC3DB03}" type="datetimeFigureOut">
              <a:rPr lang="ru-RU" smtClean="0"/>
              <a:pPr/>
              <a:t>25.08.2020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0538021-1378-4C0E-A50B-E206890697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762000"/>
            <a:ext cx="8229600" cy="1139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endParaRPr lang="ru-RU" sz="40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2438400" y="281940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charset="0"/>
              </a:rPr>
              <a:t>   </a:t>
            </a:r>
          </a:p>
          <a:p>
            <a:endParaRPr lang="ru-RU" b="1" dirty="0" smtClean="0">
              <a:latin typeface="Arial" charset="0"/>
            </a:endParaRPr>
          </a:p>
        </p:txBody>
      </p:sp>
      <p:pic>
        <p:nvPicPr>
          <p:cNvPr id="4" name="Содержимое 8" descr="http://budymlanvr.ucoz.ua/radi_vas_vitati3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2918"/>
            <a:ext cx="91440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2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753569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8496943" cy="1008111"/>
          </a:xfrm>
        </p:spPr>
        <p:txBody>
          <a:bodyPr/>
          <a:lstStyle/>
          <a:p>
            <a:pPr marL="0" indent="0" algn="ctr">
              <a:buNone/>
            </a:pPr>
            <a:r>
              <a:rPr lang="uk-UA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Відповідність рівня освіти педагогічних працівників </a:t>
            </a:r>
            <a:br>
              <a:rPr lang="uk-UA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2019/2020навчальному </a:t>
            </a:r>
            <a:r>
              <a:rPr lang="uk-UA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році</a:t>
            </a:r>
          </a:p>
          <a:p>
            <a:endParaRPr lang="ru-RU" sz="2000" dirty="0">
              <a:solidFill>
                <a:srgbClr val="FF0000"/>
              </a:solidFill>
              <a:effectLst/>
            </a:endParaRPr>
          </a:p>
          <a:p>
            <a:endParaRPr lang="ru-RU" dirty="0"/>
          </a:p>
        </p:txBody>
      </p:sp>
      <p:graphicFrame>
        <p:nvGraphicFramePr>
          <p:cNvPr id="5" name="Объект 2"/>
          <p:cNvGraphicFramePr/>
          <p:nvPr>
            <p:extLst>
              <p:ext uri="{D42A27DB-BD31-4B8C-83A1-F6EECF244321}">
                <p14:modId xmlns:p14="http://schemas.microsoft.com/office/powerpoint/2010/main" xmlns="" val="878898570"/>
              </p:ext>
            </p:extLst>
          </p:nvPr>
        </p:nvGraphicFramePr>
        <p:xfrm>
          <a:off x="827584" y="1357298"/>
          <a:ext cx="7272807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9785181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819472"/>
            <a:ext cx="8229600" cy="36004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404664"/>
            <a:ext cx="7272807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26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Віковий склад педагогічних </a:t>
            </a:r>
            <a:r>
              <a:rPr lang="uk-UA" sz="2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працівників</a:t>
            </a:r>
          </a:p>
          <a:p>
            <a:pPr marL="0" indent="0" algn="ctr">
              <a:buNone/>
            </a:pP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Объект 1"/>
          <p:cNvGraphicFramePr/>
          <p:nvPr>
            <p:extLst>
              <p:ext uri="{D42A27DB-BD31-4B8C-83A1-F6EECF244321}">
                <p14:modId xmlns:p14="http://schemas.microsoft.com/office/powerpoint/2010/main" xmlns="" val="1040268556"/>
              </p:ext>
            </p:extLst>
          </p:nvPr>
        </p:nvGraphicFramePr>
        <p:xfrm>
          <a:off x="899592" y="1048836"/>
          <a:ext cx="7416823" cy="3748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5720" y="5040167"/>
            <a:ext cx="81439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Всього в закладі дошкільної освіти працює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19 педагогів.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20 - 30 років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- 2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педагога (</a:t>
            </a:r>
            <a:r>
              <a:rPr lang="uk-UA" sz="2000" dirty="0" smtClean="0">
                <a:solidFill>
                  <a:srgbClr val="13113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10,5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%),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30 -40 років -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uk-UA" sz="2000" dirty="0" smtClean="0">
                <a:solidFill>
                  <a:srgbClr val="13113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26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%),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40 -50 років -3 педагога (</a:t>
            </a:r>
            <a:r>
              <a:rPr lang="uk-UA" sz="2000" dirty="0" smtClean="0">
                <a:solidFill>
                  <a:srgbClr val="13113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%),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від 50 - 60 років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-7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(37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%), від 60 - 70 років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-2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педагога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uk-UA" sz="2000" dirty="0" smtClean="0">
                <a:solidFill>
                  <a:srgbClr val="13113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10,5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13113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%).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13113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96494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6078"/>
            <a:ext cx="8229600" cy="1139825"/>
          </a:xfrm>
        </p:spPr>
        <p:txBody>
          <a:bodyPr/>
          <a:lstStyle/>
          <a:p>
            <a:r>
              <a:rPr lang="uk-UA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Аналіз та узагальнення наслідків </a:t>
            </a:r>
            <a:r>
              <a:rPr lang="uk-UA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атестації</a:t>
            </a:r>
            <a:br>
              <a:rPr lang="uk-UA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uk-UA" sz="2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педагогічних </a:t>
            </a:r>
            <a:r>
              <a:rPr lang="uk-UA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працівників</a:t>
            </a:r>
            <a:endParaRPr lang="uk-UA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43182434"/>
              </p:ext>
            </p:extLst>
          </p:nvPr>
        </p:nvGraphicFramePr>
        <p:xfrm>
          <a:off x="457202" y="1058781"/>
          <a:ext cx="8229600" cy="55776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478174"/>
                <a:gridCol w="675937"/>
                <a:gridCol w="675937"/>
                <a:gridCol w="675142"/>
                <a:gridCol w="675142"/>
                <a:gridCol w="563150"/>
                <a:gridCol w="675142"/>
                <a:gridCol w="905488"/>
                <a:gridCol w="905488"/>
              </a:tblGrid>
              <a:tr h="69412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Кваліфікаційна </a:t>
                      </a: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категорія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Тарифний розряд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підлягали атестації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525593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 категорія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ІІ категорія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Спеціаліст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Вища освіта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uk-UA" sz="16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тарифний розряд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vert="vert27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93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Завідувач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73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Вихователь - методист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93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Вихователі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005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Музичні керівники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uk-UA" sz="20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uk-UA" sz="20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7286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Інструктори з фізичної культури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16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uk-UA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uk-UA" sz="20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uk-UA" sz="20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uk-UA" sz="20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7286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Практичний психолог</a:t>
                      </a:r>
                      <a:endParaRPr lang="uk-UA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2000" b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uk-UA" sz="2000" b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20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uk-UA" sz="1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uk-UA" sz="1600" b="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008" marR="66008" marT="9168" marB="0" anchor="b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118836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28596" y="142852"/>
            <a:ext cx="8229600" cy="601429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Реалізація </a:t>
            </a:r>
            <a:r>
              <a:rPr lang="uk-UA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освітнього </a:t>
            </a:r>
            <a:r>
              <a:rPr lang="uk-UA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 здійснюється через такі освітні програми</a:t>
            </a:r>
            <a:r>
              <a:rPr lang="uk-UA" sz="28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uk-UA" sz="26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Комплексна</a:t>
            </a:r>
            <a:r>
              <a:rPr lang="ru-RU" sz="2600" b="1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Освітня програма </a:t>
            </a:r>
            <a:r>
              <a:rPr lang="uk-UA" sz="2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дітей від 2 до 7 років </a:t>
            </a:r>
            <a:r>
              <a:rPr lang="uk-UA" sz="2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2600" b="1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uk-UA" sz="26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600" b="1" i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Парціальні</a:t>
            </a:r>
            <a:r>
              <a:rPr lang="ru-RU" sz="26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освітні</a:t>
            </a:r>
            <a:r>
              <a:rPr lang="ru-RU" sz="26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програми</a:t>
            </a:r>
            <a:r>
              <a:rPr lang="uk-UA" sz="26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600" b="1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 smtClean="0">
                <a:solidFill>
                  <a:srgbClr val="131131"/>
                </a:solidFill>
                <a:effectLst/>
              </a:rPr>
              <a:t>«</a:t>
            </a:r>
            <a:r>
              <a:rPr lang="uk-UA" sz="2000" dirty="0">
                <a:solidFill>
                  <a:srgbClr val="131131"/>
                </a:solidFill>
                <a:effectLst/>
              </a:rPr>
              <a:t>Україна – моя Батьківщина</a:t>
            </a:r>
            <a:r>
              <a:rPr lang="uk-UA" sz="2000" dirty="0" smtClean="0">
                <a:solidFill>
                  <a:srgbClr val="131131"/>
                </a:solidFill>
                <a:effectLst/>
              </a:rPr>
              <a:t>» - </a:t>
            </a:r>
            <a:r>
              <a:rPr lang="uk-UA" sz="2000" dirty="0">
                <a:solidFill>
                  <a:srgbClr val="131131"/>
                </a:solidFill>
                <a:effectLst/>
              </a:rPr>
              <a:t>програма національно-патріотичного виховання дітей </a:t>
            </a:r>
            <a:r>
              <a:rPr lang="uk-UA" sz="2000" dirty="0" smtClean="0">
                <a:solidFill>
                  <a:srgbClr val="131131"/>
                </a:solidFill>
                <a:effectLst/>
              </a:rPr>
              <a:t>дошкільного; </a:t>
            </a:r>
          </a:p>
          <a:p>
            <a:pPr marL="0" indent="0">
              <a:buNone/>
            </a:pPr>
            <a:r>
              <a:rPr lang="uk-UA" sz="2000" dirty="0" smtClean="0">
                <a:solidFill>
                  <a:srgbClr val="131131"/>
                </a:solidFill>
                <a:effectLst/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 smtClean="0">
                <a:solidFill>
                  <a:srgbClr val="131131"/>
                </a:solidFill>
                <a:effectLst/>
              </a:rPr>
              <a:t> «</a:t>
            </a:r>
            <a:r>
              <a:rPr lang="uk-UA" sz="2000" dirty="0">
                <a:solidFill>
                  <a:srgbClr val="131131"/>
                </a:solidFill>
                <a:effectLst/>
              </a:rPr>
              <a:t>Казкова фізкультура</a:t>
            </a:r>
            <a:r>
              <a:rPr lang="uk-UA" sz="2000" dirty="0" smtClean="0">
                <a:solidFill>
                  <a:srgbClr val="131131"/>
                </a:solidFill>
                <a:effectLst/>
              </a:rPr>
              <a:t>» - </a:t>
            </a:r>
            <a:r>
              <a:rPr lang="uk-UA" sz="2000" dirty="0">
                <a:solidFill>
                  <a:srgbClr val="131131"/>
                </a:solidFill>
                <a:effectLst/>
              </a:rPr>
              <a:t>програма з фізичного виховання дітей раннього та дошкільного </a:t>
            </a:r>
            <a:r>
              <a:rPr lang="uk-UA" sz="2000" dirty="0" smtClean="0">
                <a:solidFill>
                  <a:srgbClr val="131131"/>
                </a:solidFill>
                <a:effectLst/>
              </a:rPr>
              <a:t>віку. </a:t>
            </a:r>
          </a:p>
          <a:p>
            <a:pPr marL="0" indent="0">
              <a:buNone/>
            </a:pPr>
            <a:r>
              <a:rPr lang="uk-UA" sz="2000" dirty="0" smtClean="0">
                <a:solidFill>
                  <a:srgbClr val="131131"/>
                </a:solidFill>
                <a:effectLst/>
              </a:rPr>
              <a:t>       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 smtClean="0">
                <a:solidFill>
                  <a:srgbClr val="131131"/>
                </a:solidFill>
                <a:effectLst/>
              </a:rPr>
              <a:t>«Грайлик» - </a:t>
            </a:r>
            <a:r>
              <a:rPr lang="uk-UA" sz="2000" dirty="0">
                <a:solidFill>
                  <a:srgbClr val="131131"/>
                </a:solidFill>
                <a:effectLst/>
              </a:rPr>
              <a:t>програма </a:t>
            </a:r>
            <a:r>
              <a:rPr lang="uk-UA" sz="2000" dirty="0" smtClean="0">
                <a:solidFill>
                  <a:srgbClr val="131131"/>
                </a:solidFill>
                <a:effectLst/>
              </a:rPr>
              <a:t>з організації  театралізованої діяльності в дошкільному навчальному закладі.</a:t>
            </a:r>
          </a:p>
          <a:p>
            <a:pPr marL="0" indent="0">
              <a:buNone/>
            </a:pPr>
            <a:endParaRPr lang="uk-UA" sz="2000" dirty="0" smtClean="0">
              <a:solidFill>
                <a:srgbClr val="131131"/>
              </a:solidFill>
              <a:effectLst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131131"/>
                </a:solidFill>
                <a:effectLst/>
              </a:rPr>
              <a:t> «Шаховими </a:t>
            </a:r>
            <a:r>
              <a:rPr lang="ru-RU" sz="2000" dirty="0" err="1" smtClean="0">
                <a:solidFill>
                  <a:srgbClr val="131131"/>
                </a:solidFill>
                <a:effectLst/>
              </a:rPr>
              <a:t>стежинами</a:t>
            </a:r>
            <a:r>
              <a:rPr lang="ru-RU" sz="2000" dirty="0" smtClean="0">
                <a:solidFill>
                  <a:srgbClr val="131131"/>
                </a:solidFill>
                <a:effectLst/>
              </a:rPr>
              <a:t>» - програма з </a:t>
            </a:r>
            <a:r>
              <a:rPr lang="ru-RU" sz="2000" dirty="0" err="1" smtClean="0">
                <a:solidFill>
                  <a:srgbClr val="131131"/>
                </a:solidFill>
                <a:effectLst/>
              </a:rPr>
              <a:t>навчання</a:t>
            </a:r>
            <a:r>
              <a:rPr lang="ru-RU" sz="2000" dirty="0" smtClean="0">
                <a:solidFill>
                  <a:srgbClr val="131131"/>
                </a:solidFill>
                <a:effectLst/>
              </a:rPr>
              <a:t> дітей старшого дошкільного </a:t>
            </a:r>
            <a:r>
              <a:rPr lang="ru-RU" sz="2000" dirty="0" err="1" smtClean="0">
                <a:solidFill>
                  <a:srgbClr val="131131"/>
                </a:solidFill>
                <a:effectLst/>
              </a:rPr>
              <a:t>віку</a:t>
            </a:r>
            <a:r>
              <a:rPr lang="ru-RU" sz="2000" dirty="0" smtClean="0">
                <a:solidFill>
                  <a:srgbClr val="131131"/>
                </a:solidFill>
                <a:effectLst/>
              </a:rPr>
              <a:t> в шахи.</a:t>
            </a:r>
            <a:endParaRPr lang="ru-RU" sz="2000" dirty="0">
              <a:solidFill>
                <a:srgbClr val="13113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3053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7813"/>
            <a:ext cx="8229600" cy="5603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/>
            </a:r>
            <a:br>
              <a:rPr lang="uk-UA" sz="2800" b="1" dirty="0" smtClean="0"/>
            </a:br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8493125" y="7648575"/>
          <a:ext cx="650240" cy="1371600"/>
        </p:xfrm>
        <a:graphic>
          <a:graphicData uri="http://schemas.openxmlformats.org/drawingml/2006/table">
            <a:tbl>
              <a:tblPr/>
              <a:tblGrid>
                <a:gridCol w="162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116632"/>
            <a:ext cx="87154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Пріоритетними </a:t>
            </a:r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завданнями були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uk-UA" sz="16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6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2913" lvl="1" indent="14288" algn="just"/>
            <a:r>
              <a:rPr lang="uk-UA" sz="20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Розпочати роботу щодо формування сталих світоглядних орієнтирів та екологічної свідомості</a:t>
            </a:r>
          </a:p>
          <a:p>
            <a:pPr marL="442913" lvl="1" indent="14288" algn="just"/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дошкільників засобами інноваційних форм екологічної</a:t>
            </a:r>
          </a:p>
          <a:p>
            <a:pPr marL="442913" lvl="1" indent="14288" algn="just"/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освіти.</a:t>
            </a:r>
          </a:p>
          <a:p>
            <a:pPr marL="442913" lvl="1" indent="14288" algn="just"/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2.Розвивати основи патріотичної свідомості дошкільників з високими </a:t>
            </a:r>
            <a:r>
              <a:rPr lang="uk-UA" sz="2400" b="1" dirty="0" err="1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морально-</a:t>
            </a:r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духовними якостями,навичками культури спілкування, знаннями про українську культуру та звичаї, як важливі чинники в </a:t>
            </a:r>
            <a:r>
              <a:rPr lang="uk-UA" sz="2400" b="1" dirty="0" err="1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</a:t>
            </a:r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вихованні патріотичному вихованні.</a:t>
            </a:r>
          </a:p>
          <a:p>
            <a:pPr marL="442913" lvl="1" indent="14288" algn="just"/>
            <a:endParaRPr lang="uk-UA" sz="2400" b="1" dirty="0" smtClean="0">
              <a:solidFill>
                <a:srgbClr val="1311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 lvl="1" indent="14288" algn="just"/>
            <a:r>
              <a:rPr lang="uk-UA" sz="2400" b="1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3.Удосконалювати </a:t>
            </a:r>
            <a:r>
              <a:rPr lang="uk-UA" sz="24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комунікативно – мовленнєву компетентність дошкільників через усі напрямки освітнього процесу.  </a:t>
            </a:r>
            <a:endParaRPr lang="ru-RU" sz="2400" b="1" dirty="0">
              <a:solidFill>
                <a:srgbClr val="1311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453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Фото\куточки укр\IMG_20151111_203419.JPG"/>
          <p:cNvPicPr/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3998" cy="68579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5361902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423_11564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423_115909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423_12084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930584" y="857250"/>
            <a:ext cx="7282831" cy="51435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ісце для зображення 6" descr="IMG-6a1bc11d9f6f5ab4b5c2a675913cdc38-V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8189"/>
          </a:xfrm>
        </p:spPr>
        <p:txBody>
          <a:bodyPr/>
          <a:lstStyle/>
          <a:p>
            <a:pPr marL="0" indent="0" algn="ctr">
              <a:buNone/>
            </a:pPr>
            <a:r>
              <a:rPr lang="uk-UA" sz="34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Звіт</a:t>
            </a:r>
            <a:br>
              <a:rPr lang="uk-UA" sz="34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завідувача </a:t>
            </a:r>
            <a:r>
              <a:rPr lang="uk-UA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комунального закладу </a:t>
            </a:r>
            <a:b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dirty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Дошкільний навчальний </a:t>
            </a:r>
            <a:r>
              <a:rPr lang="uk-UA" sz="3400" b="1" i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заклад</a:t>
            </a:r>
          </a:p>
          <a:p>
            <a:pPr marL="0" indent="0" algn="ctr">
              <a:buNone/>
            </a:pPr>
            <a:r>
              <a:rPr lang="uk-UA" sz="3400" b="1" i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(ясла </a:t>
            </a:r>
            <a: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садок) №457</a:t>
            </a:r>
            <a:b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b="1" i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Харківської міської ради</a:t>
            </a:r>
            <a:r>
              <a:rPr lang="uk-UA" sz="3400" dirty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uk-UA" sz="3400" dirty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перед колективом та громадськістю</a:t>
            </a:r>
            <a:r>
              <a:rPr lang="ru-RU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4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загальних зборах</a:t>
            </a:r>
            <a:endParaRPr lang="uk-UA" sz="3400" dirty="0">
              <a:solidFill>
                <a:srgbClr val="1311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2876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ісце для зображення 6" descr="IMG-6a1bc11d9f6f5ab4b5c2a675913cdc38-V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079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079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42910" y="357166"/>
            <a:ext cx="7643866" cy="5715039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08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0803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857250"/>
            <a:ext cx="6858000" cy="51435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103_11274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103_11303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103_11303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1489028"/>
            <a:ext cx="5143500" cy="387994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103_11303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1500187"/>
            <a:ext cx="5143500" cy="3857625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-37ba79b7bcfcdf2f42ced6b4bbdb3702-V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142853"/>
            <a:ext cx="9144000" cy="642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Заклад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дошкільної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здійснює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свою діяльність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нормативних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законодавчих актів </a:t>
            </a:r>
            <a:r>
              <a:rPr lang="ru-RU" sz="2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err="1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Конституції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України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Закону 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освіту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Закону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дошкільну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освіту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Положення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дошкільний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навчальний заклад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 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Базового компоненту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дошкільної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України;</a:t>
            </a:r>
            <a:r>
              <a:rPr lang="uk-UA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Закону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охорону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Закону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дорожній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Закону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відпустки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Закону 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України «Про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мови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</a:p>
          <a:p>
            <a:pPr marL="257175" indent="-257175" algn="just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Санітарного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регламенту для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дошкільних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навчальних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затверджено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наказом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здоров’я України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24.03.2016 № 234),</a:t>
            </a: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Указу Президента України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13.10.2015 № 580/2015 «Про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стратегію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національно-патріотичного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дітей та </a:t>
            </a:r>
            <a:r>
              <a:rPr lang="ru-RU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2016-2020 роки»,</a:t>
            </a:r>
            <a:endParaRPr lang="ru-RU" dirty="0" smtClean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dirty="0" err="1" smtClean="0">
                <a:solidFill>
                  <a:srgbClr val="0033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Конвенції</a:t>
            </a:r>
            <a:r>
              <a:rPr lang="ru-RU" dirty="0" smtClean="0">
                <a:solidFill>
                  <a:srgbClr val="0033C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ООН про права дитини; </a:t>
            </a:r>
          </a:p>
          <a:p>
            <a:pPr marL="257175" indent="-257175">
              <a:lnSpc>
                <a:spcPct val="115000"/>
              </a:lnSpc>
              <a:buFontTx/>
              <a:buChar char="-"/>
            </a:pP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власного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Статуту, та </a:t>
            </a:r>
            <a:r>
              <a:rPr lang="ru-RU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річного</a:t>
            </a:r>
            <a:r>
              <a:rPr lang="ru-RU" dirty="0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плану роботи.</a:t>
            </a:r>
            <a:endParaRPr lang="ru-RU" dirty="0">
              <a:solidFill>
                <a:srgbClr val="0033CC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7175" indent="-257175">
              <a:lnSpc>
                <a:spcPct val="115000"/>
              </a:lnSpc>
              <a:spcAft>
                <a:spcPts val="0"/>
              </a:spcAft>
              <a:buFontTx/>
              <a:buChar char="-"/>
            </a:pPr>
            <a:endParaRPr lang="ru-RU" sz="2000" dirty="0"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40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502_10470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603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608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846" r="384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530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532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5274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797388" y="381000"/>
            <a:ext cx="7549224" cy="6095999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ісце для зображення 7" descr="IMG-dc0d74534c06cf708502ae4b758627e1-V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446463"/>
            <a:ext cx="7858180" cy="5893635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507_11043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857250"/>
            <a:ext cx="9144000" cy="514350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P90426-10183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DSC_674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836712"/>
            <a:ext cx="8229600" cy="6021288"/>
          </a:xfrm>
          <a:noFill/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>
                <a:effectLst/>
              </a:rPr>
              <a:t/>
            </a:r>
            <a:br>
              <a:rPr lang="uk-UA" sz="3200" dirty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>
                <a:effectLst/>
              </a:rPr>
              <a:t/>
            </a:r>
            <a:br>
              <a:rPr lang="uk-UA" sz="3200" dirty="0">
                <a:effectLst/>
              </a:rPr>
            </a:br>
            <a:r>
              <a:rPr lang="uk-UA" sz="40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Головною метою закладу дошкільної освіти -</a:t>
            </a:r>
            <a:r>
              <a:rPr lang="uk-UA" sz="3200" dirty="0">
                <a:effectLst/>
              </a:rPr>
              <a:t/>
            </a:r>
            <a:br>
              <a:rPr lang="uk-UA" sz="3200" dirty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>
                <a:effectLst/>
              </a:rPr>
              <a:t/>
            </a:r>
            <a:br>
              <a:rPr lang="uk-UA" sz="3200" dirty="0">
                <a:effectLst/>
              </a:rPr>
            </a:br>
            <a:r>
              <a:rPr lang="uk-UA" sz="3600" dirty="0" smtClean="0">
                <a:solidFill>
                  <a:srgbClr val="0000FF"/>
                </a:solidFill>
                <a:effectLst/>
              </a:rPr>
              <a:t/>
            </a:r>
            <a:br>
              <a:rPr lang="uk-UA" sz="3600" dirty="0" smtClean="0">
                <a:solidFill>
                  <a:srgbClr val="0000FF"/>
                </a:solidFill>
                <a:effectLst/>
              </a:rPr>
            </a:br>
            <a:r>
              <a:rPr lang="uk-UA" sz="3600" dirty="0" smtClean="0">
                <a:solidFill>
                  <a:srgbClr val="0000FF"/>
                </a:solidFill>
                <a:effectLst/>
              </a:rPr>
              <a:t/>
            </a:r>
            <a:br>
              <a:rPr lang="uk-UA" sz="3600" dirty="0" smtClean="0">
                <a:solidFill>
                  <a:srgbClr val="0000FF"/>
                </a:solidFill>
                <a:effectLst/>
              </a:rPr>
            </a:br>
            <a:r>
              <a:rPr lang="ru-RU" sz="4000" dirty="0">
                <a:solidFill>
                  <a:srgbClr val="0000FF"/>
                </a:solidFill>
                <a:effectLst/>
                <a:latin typeface="Bookman Old Style" panose="02050604050505020204" pitchFamily="18" charset="0"/>
              </a:rPr>
              <a:t/>
            </a:r>
            <a:br>
              <a:rPr lang="ru-RU" sz="4000" dirty="0">
                <a:solidFill>
                  <a:srgbClr val="0000FF"/>
                </a:solidFill>
                <a:effectLst/>
                <a:latin typeface="Bookman Old Style" panose="02050604050505020204" pitchFamily="18" charset="0"/>
              </a:rPr>
            </a:br>
            <a:r>
              <a:rPr lang="uk-UA" sz="4000" b="1" i="1" dirty="0" smtClean="0">
                <a:solidFill>
                  <a:srgbClr val="0000FF"/>
                </a:solidFill>
                <a:effectLst/>
              </a:rPr>
              <a:t/>
            </a:r>
            <a:br>
              <a:rPr lang="uk-UA" sz="4000" b="1" i="1" dirty="0" smtClean="0">
                <a:solidFill>
                  <a:srgbClr val="0000FF"/>
                </a:solidFill>
                <a:effectLst/>
              </a:rPr>
            </a:br>
            <a:r>
              <a:rPr lang="uk-UA" sz="3200" b="1" i="1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3200" b="1" i="1" dirty="0" smtClean="0">
                <a:solidFill>
                  <a:srgbClr val="002060"/>
                </a:solidFill>
                <a:effectLst/>
              </a:rPr>
            </a:br>
            <a:r>
              <a:rPr lang="uk-UA" sz="3200" b="1" i="1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3200" b="1" i="1" dirty="0" smtClean="0">
                <a:solidFill>
                  <a:srgbClr val="002060"/>
                </a:solidFill>
                <a:effectLst/>
              </a:rPr>
            </a:br>
            <a:endParaRPr lang="ru-RU" sz="40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2438400" y="2819400"/>
            <a:ext cx="4572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Arial" charset="0"/>
              </a:rPr>
              <a:t>   </a:t>
            </a:r>
          </a:p>
          <a:p>
            <a:endParaRPr lang="ru-RU" b="1" dirty="0">
              <a:latin typeface="Arial" charset="0"/>
            </a:endParaRP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4519" y="2492896"/>
            <a:ext cx="749917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400" dirty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 забезпечення реалізації права громадян на здобуття дошкільної освіти, задоволення потреб громадян у нагляді, догляді та оздоровленні дітей, створення умов для їх фізичного, розумового і духовного розвитку. </a:t>
            </a:r>
            <a:endParaRPr lang="ru-RU" sz="3400" dirty="0">
              <a:solidFill>
                <a:srgbClr val="13113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515_09440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Фото\группа №1\Режимные моменты 12.01.2017\DSC_4312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331611"/>
            <a:ext cx="9143999" cy="6194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56601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Місце для зображення 7" descr="IMG_20190522_10171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850658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Місце для зображення 19" descr="IMG_20190522_10174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850658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Місце для зображення 5" descr="20190522_10395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089405"/>
            <a:ext cx="8572560" cy="4822065"/>
          </a:xfrm>
        </p:spPr>
      </p:pic>
    </p:spTree>
    <p:extLst>
      <p:ext uri="{BB962C8B-B14F-4D97-AF65-F5344CB8AC3E}">
        <p14:creationId xmlns:p14="http://schemas.microsoft.com/office/powerpoint/2010/main" xmlns="" val="38506580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20190522_10493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928670"/>
            <a:ext cx="7715304" cy="5072098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1500175"/>
          <a:ext cx="8643995" cy="5143536"/>
        </p:xfrm>
        <a:graphic>
          <a:graphicData uri="http://schemas.openxmlformats.org/drawingml/2006/table">
            <a:tbl>
              <a:tblPr/>
              <a:tblGrid>
                <a:gridCol w="1224367"/>
                <a:gridCol w="877581"/>
                <a:gridCol w="878466"/>
                <a:gridCol w="1008510"/>
                <a:gridCol w="1008510"/>
                <a:gridCol w="751960"/>
                <a:gridCol w="1008510"/>
                <a:gridCol w="1008510"/>
                <a:gridCol w="877581"/>
              </a:tblGrid>
              <a:tr h="922289"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Освітні лінії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Особис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тість дитини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Дитина в соціумі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Дитина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у природ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ному довкіллі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Дитина в світі культури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Гра дитини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-30480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Дитина в сенсорно-пізнаваль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ному просторі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Calibri"/>
                          <a:cs typeface="Times New Roman"/>
                        </a:rPr>
                        <a:t>Мовлення дитини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Загаль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ний показ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ник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3435"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Термін оцінювання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6749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І півріччя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75%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82%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77%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80%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76%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82%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316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ІІ півріччя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96%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83%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95%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74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uk-UA" sz="1000" b="1">
                          <a:latin typeface="Times New Roman"/>
                          <a:ea typeface="Times New Roman"/>
                          <a:cs typeface="Times New Roman"/>
                        </a:rPr>
                        <a:t>Динаміка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+13%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+8%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+11%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+11%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+17%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+13%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+7%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+11%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7525" marR="675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357166"/>
            <a:ext cx="864396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Результати моніторингу рівня розвитку компетенції дітей молодшого дошкільного віку відповідно до програмових вимог</a:t>
            </a:r>
            <a:endParaRPr kumimoji="0" lang="ru-RU" sz="20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57166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Порівняльний аналіз рівня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</a:t>
            </a:r>
            <a:r>
              <a:rPr lang="uk-UA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ії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дітей середнього дошкільного віку</a:t>
            </a:r>
            <a:endParaRPr 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850" algn="ctr" eaLnBrk="0" hangingPunct="0"/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2019/2020 </a:t>
            </a:r>
            <a:r>
              <a:rPr lang="uk-UA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навчальний рік</a:t>
            </a:r>
            <a:endParaRPr lang="uk-UA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714488"/>
          <a:ext cx="8715435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323528" y="158443"/>
            <a:ext cx="842493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Порівняльний аналіз рівня розвитку компетенції готовності дітей старшого дошкільного віку</a:t>
            </a:r>
            <a:r>
              <a:rPr kumimoji="0" lang="uk-UA" sz="2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до  школи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 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2019/2020 </a:t>
            </a:r>
            <a:r>
              <a:rPr kumimoji="0" lang="uk-UA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навчальний рік</a:t>
            </a:r>
            <a:endParaRPr kumimoji="0" lang="uk-UA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357298"/>
          <a:ext cx="8715436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59632" y="928670"/>
            <a:ext cx="6741392" cy="5500726"/>
          </a:xfrm>
          <a:noFill/>
        </p:spPr>
        <p:txBody>
          <a:bodyPr>
            <a:normAutofit/>
          </a:bodyPr>
          <a:lstStyle/>
          <a:p>
            <a:pPr algn="l">
              <a:buNone/>
            </a:pPr>
            <a:r>
              <a:rPr lang="ru-RU" sz="32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uk-UA" sz="3200" dirty="0" err="1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аний</a:t>
            </a:r>
            <a:r>
              <a:rPr lang="uk-UA" sz="32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звіт зроблений на підставі наказу Міністерства освіти і науки України </a:t>
            </a:r>
            <a:r>
              <a:rPr lang="uk-UA" sz="32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 23.03.2005 р. № </a:t>
            </a:r>
            <a:r>
              <a:rPr lang="uk-UA" sz="32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178.</a:t>
            </a:r>
          </a:p>
          <a:p>
            <a:pPr algn="l">
              <a:buNone/>
            </a:pPr>
            <a:r>
              <a:rPr lang="uk-UA" sz="32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32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міст </a:t>
            </a:r>
            <a:r>
              <a:rPr lang="uk-UA" sz="32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звіту зроблений на підставі «Положення про порядок звітування керівників дошкільних загальноосвітніх та професійно-технічних навчальних закладів перед педколективом та громадськістю».</a:t>
            </a:r>
            <a:endParaRPr lang="ru-RU" sz="3200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Wingdings" pitchFamily="2" charset="2"/>
              <a:buNone/>
            </a:pPr>
            <a:endParaRPr lang="uk-UA" sz="2800" b="1" dirty="0" smtClean="0">
              <a:solidFill>
                <a:srgbClr val="13113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897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285728"/>
            <a:ext cx="49176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Медичне забезпечення в ЗДО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в презентацію\3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857232"/>
            <a:ext cx="4286280" cy="3371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в презентацію\3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928934"/>
            <a:ext cx="5000660" cy="381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60648"/>
            <a:ext cx="81061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alt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Порівняльний аналіз захворюваності дітей за три роки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857760"/>
            <a:ext cx="81061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solidFill>
                  <a:srgbClr val="131131"/>
                </a:solidFill>
              </a:rPr>
              <a:t>Протягом </a:t>
            </a:r>
            <a:r>
              <a:rPr lang="uk-UA" sz="2000" dirty="0" smtClean="0">
                <a:solidFill>
                  <a:srgbClr val="131131"/>
                </a:solidFill>
              </a:rPr>
              <a:t>2019/2020 </a:t>
            </a:r>
            <a:r>
              <a:rPr lang="uk-UA" sz="2000" dirty="0" smtClean="0">
                <a:solidFill>
                  <a:srgbClr val="131131"/>
                </a:solidFill>
              </a:rPr>
              <a:t>навчального року у закладі дошкільної освіти пропущено по хворобі </a:t>
            </a:r>
            <a:r>
              <a:rPr lang="uk-UA" sz="2000" dirty="0" smtClean="0">
                <a:solidFill>
                  <a:srgbClr val="131131"/>
                </a:solidFill>
              </a:rPr>
              <a:t>152 дні. </a:t>
            </a:r>
            <a:r>
              <a:rPr lang="uk-UA" sz="2000" dirty="0" smtClean="0">
                <a:solidFill>
                  <a:srgbClr val="131131"/>
                </a:solidFill>
              </a:rPr>
              <a:t>Цей показник </a:t>
            </a:r>
            <a:r>
              <a:rPr lang="uk-UA" sz="2000" dirty="0" smtClean="0">
                <a:solidFill>
                  <a:srgbClr val="131131"/>
                </a:solidFill>
              </a:rPr>
              <a:t>зменшився </a:t>
            </a:r>
            <a:r>
              <a:rPr lang="uk-UA" sz="2000" dirty="0" smtClean="0">
                <a:solidFill>
                  <a:srgbClr val="131131"/>
                </a:solidFill>
              </a:rPr>
              <a:t>в порівнянні з </a:t>
            </a:r>
            <a:r>
              <a:rPr lang="uk-UA" sz="2000" dirty="0" smtClean="0">
                <a:solidFill>
                  <a:srgbClr val="131131"/>
                </a:solidFill>
              </a:rPr>
              <a:t>2018/2019 </a:t>
            </a:r>
            <a:r>
              <a:rPr lang="uk-UA" sz="2000" dirty="0" smtClean="0">
                <a:solidFill>
                  <a:srgbClr val="131131"/>
                </a:solidFill>
              </a:rPr>
              <a:t>навчальним роком на </a:t>
            </a:r>
            <a:r>
              <a:rPr lang="uk-UA" sz="2000" dirty="0" smtClean="0">
                <a:solidFill>
                  <a:srgbClr val="131131"/>
                </a:solidFill>
              </a:rPr>
              <a:t>13 днів</a:t>
            </a:r>
            <a:r>
              <a:rPr lang="uk-UA" sz="2000" dirty="0" smtClean="0">
                <a:solidFill>
                  <a:srgbClr val="131131"/>
                </a:solidFill>
              </a:rPr>
              <a:t>.</a:t>
            </a:r>
          </a:p>
          <a:p>
            <a:pPr algn="ctr"/>
            <a:r>
              <a:rPr lang="uk-UA" sz="2000" dirty="0" smtClean="0">
                <a:solidFill>
                  <a:srgbClr val="131131"/>
                </a:solidFill>
              </a:rPr>
              <a:t> Кількість </a:t>
            </a:r>
            <a:r>
              <a:rPr lang="uk-UA" sz="2000" dirty="0" smtClean="0">
                <a:solidFill>
                  <a:srgbClr val="131131"/>
                </a:solidFill>
              </a:rPr>
              <a:t>випадків захворювання на 1 дитину дошкільного віку склала, у </a:t>
            </a:r>
            <a:r>
              <a:rPr lang="uk-UA" sz="2000" dirty="0" smtClean="0">
                <a:solidFill>
                  <a:srgbClr val="131131"/>
                </a:solidFill>
              </a:rPr>
              <a:t>2019/2020 </a:t>
            </a:r>
            <a:r>
              <a:rPr lang="uk-UA" sz="2000" dirty="0" smtClean="0">
                <a:solidFill>
                  <a:srgbClr val="131131"/>
                </a:solidFill>
              </a:rPr>
              <a:t>році – </a:t>
            </a:r>
            <a:r>
              <a:rPr lang="uk-UA" sz="2000" dirty="0" smtClean="0">
                <a:solidFill>
                  <a:srgbClr val="131131"/>
                </a:solidFill>
              </a:rPr>
              <a:t>0,07 менше </a:t>
            </a:r>
            <a:r>
              <a:rPr lang="uk-UA" sz="2000" dirty="0" smtClean="0">
                <a:solidFill>
                  <a:srgbClr val="131131"/>
                </a:solidFill>
              </a:rPr>
              <a:t>на 0,03 ніж у </a:t>
            </a:r>
            <a:r>
              <a:rPr lang="uk-UA" sz="2000" dirty="0" smtClean="0">
                <a:solidFill>
                  <a:srgbClr val="131131"/>
                </a:solidFill>
              </a:rPr>
              <a:t>2018/2019 </a:t>
            </a:r>
            <a:r>
              <a:rPr lang="uk-UA" sz="2000" dirty="0" smtClean="0">
                <a:solidFill>
                  <a:srgbClr val="131131"/>
                </a:solidFill>
              </a:rPr>
              <a:t>році.</a:t>
            </a:r>
            <a:endParaRPr lang="ru-RU" sz="2000" dirty="0" smtClean="0">
              <a:solidFill>
                <a:srgbClr val="131131"/>
              </a:solidFill>
            </a:endParaRPr>
          </a:p>
          <a:p>
            <a:pPr algn="ctr"/>
            <a:endParaRPr lang="ru-RU" sz="2000" dirty="0">
              <a:solidFill>
                <a:srgbClr val="13113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6" y="857232"/>
          <a:ext cx="8572563" cy="3883933"/>
        </p:xfrm>
        <a:graphic>
          <a:graphicData uri="http://schemas.openxmlformats.org/drawingml/2006/table">
            <a:tbl>
              <a:tblPr/>
              <a:tblGrid>
                <a:gridCol w="1461025"/>
                <a:gridCol w="1461025"/>
                <a:gridCol w="1471443"/>
                <a:gridCol w="1471443"/>
                <a:gridCol w="1354248"/>
                <a:gridCol w="1353379"/>
              </a:tblGrid>
              <a:tr h="10826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Роки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Кількість дітей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Кількість випадків захворювань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Кількість днів, що пропущені за хворобою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Кількість випадків на 1 дитину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"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Кількість днів 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22860" algn="ctr"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>
                          <a:latin typeface="Times New Roman"/>
                          <a:ea typeface="Times New Roman"/>
                          <a:cs typeface="Times New Roman"/>
                        </a:rPr>
                        <a:t>1 дитину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2017/2018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всього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254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15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119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0,06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0,46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ясла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54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0,04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0,3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сад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190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13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103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5620" algn="ctr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0,07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0,5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rowSpan="3">
                  <a:txBody>
                    <a:bodyPr/>
                    <a:lstStyle/>
                    <a:p>
                      <a:pPr marL="2286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2018/2019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всього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274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37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165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0,1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0,6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ясла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 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31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0,09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0,5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сад -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190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31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134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15620" algn="ctr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0.1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0,6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rowSpan="3"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2019/2020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200" dirty="0" smtClean="0"/>
                        <a:t>всього - 274</a:t>
                      </a:r>
                      <a:endParaRPr lang="ru-RU" sz="12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20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152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0,07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smtClean="0">
                          <a:latin typeface="Times New Roman"/>
                          <a:ea typeface="Times New Roman"/>
                          <a:cs typeface="Times New Roman"/>
                        </a:rPr>
                        <a:t>0,6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ясла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-55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4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31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0,07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smtClean="0">
                          <a:latin typeface="Times New Roman"/>
                          <a:ea typeface="Times New Roman"/>
                          <a:cs typeface="Times New Roman"/>
                        </a:rPr>
                        <a:t>0,6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48300" algn="l"/>
                        </a:tabLst>
                      </a:pPr>
                      <a:r>
                        <a:rPr lang="uk-UA" sz="1200" dirty="0">
                          <a:latin typeface="Times New Roman"/>
                          <a:ea typeface="Times New Roman"/>
                          <a:cs typeface="Times New Roman"/>
                        </a:rPr>
                        <a:t>сад </a:t>
                      </a:r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-219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16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121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/>
                        <a:t>0,07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0,6</a:t>
                      </a:r>
                      <a:endParaRPr lang="ru-RU" sz="1200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714480" y="928670"/>
            <a:ext cx="58827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Кишкові захворювання у ЗДО</a:t>
            </a:r>
            <a:endParaRPr kumimoji="0" lang="uk-UA" sz="2400" b="1" i="0" u="none" strike="noStrike" cap="all" normalizeH="0" baseline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2786058"/>
          <a:ext cx="8572560" cy="1500198"/>
        </p:xfrm>
        <a:graphic>
          <a:graphicData uri="http://schemas.openxmlformats.org/drawingml/2006/table">
            <a:tbl>
              <a:tblPr/>
              <a:tblGrid>
                <a:gridCol w="2537032"/>
                <a:gridCol w="1905013"/>
                <a:gridCol w="2085164"/>
                <a:gridCol w="2045351"/>
              </a:tblGrid>
              <a:tr h="750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ГЕК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Дизентерія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Сальмонельоз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Усього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148471"/>
            <a:ext cx="8639217" cy="670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ЗА ХАРЧУВАННЯ </a:t>
            </a: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 В ЗДО</a:t>
            </a:r>
          </a:p>
          <a:p>
            <a:pPr algn="ctr"/>
            <a:endParaRPr lang="uk-UA" sz="24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згідно Закону України «Про дошкільну освіту»)</a:t>
            </a:r>
          </a:p>
          <a:p>
            <a:endParaRPr lang="ru-RU" sz="2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ctr">
              <a:buFont typeface="Wingdings" panose="05000000000000000000" pitchFamily="2" charset="2"/>
              <a:buChar char="v"/>
            </a:pPr>
            <a:r>
              <a:rPr lang="ru-RU" sz="2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харчування на день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дошкільного</a:t>
            </a:r>
            <a:r>
              <a:rPr lang="ru-RU" sz="2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становить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  <a:endParaRPr lang="ru-RU" sz="2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них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18.00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батьківська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оплата.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12.00грн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бюджету</a:t>
            </a:r>
          </a:p>
          <a:p>
            <a:pPr algn="ctr"/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за харчування на день для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ясельного </a:t>
            </a:r>
            <a:r>
              <a:rPr lang="ru-RU" sz="2600" b="1" i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600" b="1" i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становить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  <a:endParaRPr lang="ru-RU" sz="2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них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15.00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батьківська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оплата - 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10.00грн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2600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бюджету</a:t>
            </a:r>
            <a:endParaRPr lang="ru-RU" sz="2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Дотація</a:t>
            </a:r>
            <a:r>
              <a:rPr lang="ru-RU" sz="2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sz="2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харчування на день становить: 40</a:t>
            </a:r>
            <a:r>
              <a:rPr lang="ru-RU" sz="2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за харчування здійснюється не </a:t>
            </a:r>
            <a:r>
              <a:rPr lang="ru-RU" sz="2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пізніше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числа поточного </a:t>
            </a:r>
            <a:r>
              <a:rPr lang="ru-RU" sz="2600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місяця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49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85786" y="271582"/>
            <a:ext cx="7715304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ЗА ХАРЧУВАННЯ ДІТЕЙ (пільги</a:t>
            </a: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uk-UA" sz="2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buFont typeface="Wingdings" panose="05000000000000000000" pitchFamily="2" charset="2"/>
              <a:buChar char="v"/>
            </a:pP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малозабезпечених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безкоштовно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Копії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u="sng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Управління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оригінал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поновлюється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раз у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півроку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свідоцтва,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батьки,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являються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учасниками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АТО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безкоштовно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57175" indent="-257175" algn="just">
              <a:buFont typeface="Wingdings" panose="05000000000000000000" pitchFamily="2" charset="2"/>
              <a:buChar char="v"/>
            </a:pP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-сироти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опікуни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безкоштовно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u="sng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Копії</a:t>
            </a:r>
            <a:r>
              <a:rPr lang="ru-RU" sz="2200" u="sng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u="sng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свідоцтва про народження дитини,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суду про 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опікунство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інваліди(безкоштовно) свідоцтво про народження дитини, посвідчення дитини інваліда.</a:t>
            </a:r>
            <a:endParaRPr lang="ru-RU" sz="2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just">
              <a:buFont typeface="Wingdings" panose="05000000000000000000" pitchFamily="2" charset="2"/>
              <a:buChar char="v"/>
            </a:pP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багатодітних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сімей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оплачують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50%)</a:t>
            </a:r>
          </a:p>
          <a:p>
            <a:pPr algn="just"/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u="sng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Копії</a:t>
            </a:r>
            <a:r>
              <a:rPr lang="ru-RU" sz="2200" u="sng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u="sng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документів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свідоцтва про народження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дітей,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посвідчення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багатодітної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сім'ї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57175" indent="-257175" algn="just">
              <a:buFont typeface="Wingdings" panose="05000000000000000000" pitchFamily="2" charset="2"/>
              <a:buChar char="v"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одинокого батька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пільги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 не </a:t>
            </a:r>
            <a:r>
              <a:rPr lang="ru-RU" sz="24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передбачені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85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285728"/>
            <a:ext cx="8358246" cy="1428760"/>
          </a:xfrm>
        </p:spPr>
        <p:txBody>
          <a:bodyPr>
            <a:noAutofit/>
          </a:bodyPr>
          <a:lstStyle/>
          <a:p>
            <a:pPr algn="just"/>
            <a:r>
              <a:rPr lang="uk-UA" sz="20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Протягом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2019/2020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 року в закладі дошкільної освіти харчувалося </a:t>
            </a:r>
            <a:r>
              <a:rPr lang="uk-UA" sz="1800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274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дітей, з них </a:t>
            </a:r>
            <a:r>
              <a:rPr lang="uk-UA" sz="1800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дитина (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10%)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пільгового контингенту, а саме 15 дітей з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9 багатодітних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сімей і </a:t>
            </a:r>
            <a:r>
              <a:rPr lang="uk-UA" sz="1800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дітей без оплати з малозабезпечених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сімей, 5 </a:t>
            </a:r>
            <a:r>
              <a:rPr lang="uk-UA" sz="1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дітей, батьки, яких являються учасниками АТО, 1 дитина інвалід</a:t>
            </a:r>
          </a:p>
          <a:p>
            <a:pPr algn="just"/>
            <a:r>
              <a:rPr lang="uk-UA" sz="20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graphicFrame>
        <p:nvGraphicFramePr>
          <p:cNvPr id="5" name="Объект 19"/>
          <p:cNvGraphicFramePr/>
          <p:nvPr>
            <p:extLst>
              <p:ext uri="{D42A27DB-BD31-4B8C-83A1-F6EECF244321}">
                <p14:modId xmlns:p14="http://schemas.microsoft.com/office/powerpoint/2010/main" xmlns="" val="1916960079"/>
              </p:ext>
            </p:extLst>
          </p:nvPr>
        </p:nvGraphicFramePr>
        <p:xfrm>
          <a:off x="357158" y="1571612"/>
          <a:ext cx="8358246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214290"/>
            <a:ext cx="8286808" cy="2214578"/>
          </a:xfrm>
        </p:spPr>
        <p:txBody>
          <a:bodyPr>
            <a:normAutofit/>
          </a:bodyPr>
          <a:lstStyle/>
          <a:p>
            <a:pPr algn="ctr"/>
            <a:r>
              <a:rPr lang="uk-UA" sz="2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Виконання ремонтних </a:t>
            </a:r>
            <a:r>
              <a:rPr lang="uk-UA" sz="2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робіт</a:t>
            </a:r>
            <a:endParaRPr lang="uk-UA" sz="2200" b="1" dirty="0" smtClean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600" dirty="0" smtClean="0">
                <a:solidFill>
                  <a:srgbClr val="131131"/>
                </a:solidFill>
              </a:rPr>
              <a:t>У ході підготовки до нового навчального року були проведені ремонтні роботи за активною участю всіх членів колективу закладу та за допомогою </a:t>
            </a:r>
            <a:r>
              <a:rPr lang="uk-UA" sz="1600" dirty="0" smtClean="0">
                <a:solidFill>
                  <a:srgbClr val="131131"/>
                </a:solidFill>
              </a:rPr>
              <a:t>батьків. Були виконано ремонт порогів на центральному переході та </a:t>
            </a:r>
            <a:r>
              <a:rPr lang="uk-UA" sz="1600" dirty="0" smtClean="0">
                <a:solidFill>
                  <a:srgbClr val="131131"/>
                </a:solidFill>
              </a:rPr>
              <a:t>на входах до усіх груп. </a:t>
            </a:r>
            <a:r>
              <a:rPr lang="uk-UA" sz="1600" dirty="0" smtClean="0">
                <a:solidFill>
                  <a:srgbClr val="131131"/>
                </a:solidFill>
              </a:rPr>
              <a:t>Замінено вікно на </a:t>
            </a:r>
            <a:r>
              <a:rPr lang="uk-UA" sz="1600" dirty="0" err="1" smtClean="0">
                <a:solidFill>
                  <a:srgbClr val="131131"/>
                </a:solidFill>
              </a:rPr>
              <a:t>металопластикове</a:t>
            </a:r>
            <a:r>
              <a:rPr lang="uk-UA" sz="1600" dirty="0" smtClean="0">
                <a:solidFill>
                  <a:srgbClr val="131131"/>
                </a:solidFill>
              </a:rPr>
              <a:t> на коридорі, пофарбовано ігрові майданчики, дитячі </a:t>
            </a:r>
            <a:r>
              <a:rPr lang="uk-UA" sz="1600" dirty="0" err="1" smtClean="0">
                <a:solidFill>
                  <a:srgbClr val="131131"/>
                </a:solidFill>
              </a:rPr>
              <a:t>павільони</a:t>
            </a:r>
            <a:r>
              <a:rPr lang="uk-UA" sz="1600" dirty="0" smtClean="0">
                <a:solidFill>
                  <a:srgbClr val="131131"/>
                </a:solidFill>
              </a:rPr>
              <a:t>, обладнання на харчоблоці, частковий ремонт покрівлі, підготовлена теплова система до опалювального сезону.</a:t>
            </a:r>
            <a:endParaRPr lang="ru-RU" sz="1600" dirty="0" smtClean="0">
              <a:solidFill>
                <a:srgbClr val="131131"/>
              </a:solidFill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428868"/>
            <a:ext cx="27763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Проведено ремонт в групах</a:t>
            </a:r>
            <a:r>
              <a:rPr lang="uk-UA" sz="14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857497"/>
          <a:ext cx="8858312" cy="3035877"/>
        </p:xfrm>
        <a:graphic>
          <a:graphicData uri="http://schemas.openxmlformats.org/drawingml/2006/table">
            <a:tbl>
              <a:tblPr/>
              <a:tblGrid>
                <a:gridCol w="1477017"/>
                <a:gridCol w="7381295"/>
              </a:tblGrid>
              <a:tr h="228210"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№ групи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algn="ctr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Що виконано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93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Група № 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- заміна </a:t>
                      </a: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вікон в 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коридорі, роздягальні, ігровій та</a:t>
                      </a:r>
                      <a:r>
                        <a:rPr lang="uk-UA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туалетній 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кімнаті</a:t>
                      </a: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Група № 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Заміна керамічної</a:t>
                      </a:r>
                      <a:r>
                        <a:rPr lang="uk-UA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плитки на підлозі в коридорі та </a:t>
                      </a:r>
                      <a:r>
                        <a:rPr lang="uk-UA" sz="1100" baseline="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партомийці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Група № 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капітальний ремонт туалетної</a:t>
                      </a:r>
                      <a:r>
                        <a:rPr lang="uk-UA" sz="11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кімнати із заміною керамічної плитки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Група № 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uk-UA" sz="1200" dirty="0" smtClean="0">
                          <a:latin typeface="+mn-lt"/>
                          <a:ea typeface="Times New Roman"/>
                          <a:cs typeface="Times New Roman"/>
                        </a:rPr>
                        <a:t>капітальний ремонт туалетної</a:t>
                      </a:r>
                      <a:r>
                        <a:rPr lang="uk-UA" sz="12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кімнати із заміною керамічної плитки</a:t>
                      </a:r>
                      <a:endParaRPr lang="ru-RU" sz="14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36195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Група № 6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Заміна керамічної плитки в туалетній кімнаті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Група № 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latin typeface="+mn-lt"/>
                          <a:ea typeface="Times New Roman"/>
                          <a:cs typeface="Times New Roman"/>
                        </a:rPr>
                        <a:t>- капітальний ремонт туалетної</a:t>
                      </a:r>
                      <a:r>
                        <a:rPr lang="uk-UA" sz="11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кімнати із заміною керамічної плитки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92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Група № 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latin typeface="+mn-lt"/>
                          <a:ea typeface="Times New Roman"/>
                          <a:cs typeface="Times New Roman"/>
                        </a:rPr>
                        <a:t>- капітальний ремонт туалетної</a:t>
                      </a:r>
                      <a:r>
                        <a:rPr lang="uk-UA" sz="11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кімнати із заміною керамічної плитки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>
                          <a:latin typeface="Times New Roman"/>
                          <a:ea typeface="Times New Roman"/>
                          <a:cs typeface="Times New Roman"/>
                        </a:rPr>
                        <a:t>Група № 10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</a:pP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Заміна </a:t>
                      </a:r>
                      <a:r>
                        <a:rPr lang="uk-UA" sz="11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леноліуму</a:t>
                      </a: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 в спальній кімнаті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907">
                <a:tc>
                  <a:txBody>
                    <a:bodyPr/>
                    <a:lstStyle/>
                    <a:p>
                      <a:pPr marL="36195">
                        <a:spcAft>
                          <a:spcPts val="0"/>
                        </a:spcAft>
                        <a:tabLst>
                          <a:tab pos="314325" algn="l"/>
                        </a:tabLst>
                      </a:pPr>
                      <a:r>
                        <a:rPr lang="uk-UA" sz="1100" dirty="0" smtClean="0">
                          <a:latin typeface="Times New Roman"/>
                          <a:ea typeface="Times New Roman"/>
                          <a:cs typeface="Times New Roman"/>
                        </a:rPr>
                        <a:t>Група </a:t>
                      </a:r>
                      <a:r>
                        <a:rPr lang="uk-UA" sz="1100" dirty="0">
                          <a:latin typeface="Times New Roman"/>
                          <a:ea typeface="Times New Roman"/>
                          <a:cs typeface="Times New Roman"/>
                        </a:rPr>
                        <a:t>№ 11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19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uk-UA" sz="1100" dirty="0" smtClean="0">
                          <a:latin typeface="+mn-lt"/>
                          <a:ea typeface="Times New Roman"/>
                          <a:cs typeface="Times New Roman"/>
                        </a:rPr>
                        <a:t>Заміна керамічної плитки на підлозі в коридорі</a:t>
                      </a:r>
                    </a:p>
                    <a:p>
                      <a:pPr marL="3619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uk-UA" sz="1100" dirty="0" smtClean="0">
                          <a:latin typeface="+mn-lt"/>
                          <a:ea typeface="Times New Roman"/>
                          <a:cs typeface="Times New Roman"/>
                        </a:rPr>
                        <a:t>Ремонт стін та стелі в туалетній кімнаті</a:t>
                      </a:r>
                      <a:endParaRPr lang="uk-UA" sz="1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484784"/>
            <a:ext cx="8424936" cy="2736304"/>
          </a:xfrm>
        </p:spPr>
        <p:txBody>
          <a:bodyPr/>
          <a:lstStyle/>
          <a:p>
            <a:pPr algn="ctr"/>
            <a: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Значна увага </a:t>
            </a:r>
            <a:b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</a:br>
            <a: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адміністрації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та </a:t>
            </a:r>
            <a: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батьків </a:t>
            </a:r>
            <a:endParaRPr lang="uk-UA" sz="4000" b="1" dirty="0" smtClean="0"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algn="ctr"/>
            <a:r>
              <a:rPr lang="uk-UA" sz="40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приділяється </a:t>
            </a:r>
            <a: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покращенню матеріально</a:t>
            </a:r>
            <a:r>
              <a:rPr lang="en-US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-</a:t>
            </a:r>
            <a:r>
              <a:rPr lang="uk-UA" sz="4000" b="1" dirty="0">
                <a:solidFill>
                  <a:srgbClr val="FF0000"/>
                </a:solidFill>
                <a:effectLst/>
                <a:latin typeface="Times New Roman" pitchFamily="18" charset="0"/>
              </a:rPr>
              <a:t>технічної бази закладу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xmlns="" val="93414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C:\Users\User\Desktop\в презентацію\35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ісце для зображення 6" descr="IMG_20190531_141945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xmlns="" val="3302714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530725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uk-UA" sz="24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Мета: </a:t>
            </a:r>
            <a:r>
              <a:rPr lang="uk-UA" sz="24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подальше утвердження відкритої і демократичної державно-громадської системи управління навчальним закладом, поєднання державного і громадського контролю за прозорістю прийняття й виконання управлінських рішень запровадження колегіальної етики управлінської діяльності завідувача.</a:t>
            </a:r>
          </a:p>
          <a:p>
            <a:pPr marL="0" indent="0" algn="ctr">
              <a:spcAft>
                <a:spcPts val="1000"/>
              </a:spcAft>
              <a:buNone/>
            </a:pPr>
            <a:r>
              <a:rPr lang="ru-RU" sz="28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Завдання звітування:</a:t>
            </a:r>
            <a:endParaRPr lang="ru-RU" sz="2800" dirty="0" smtClean="0">
              <a:solidFill>
                <a:srgbClr val="13113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Забезпечити прозорість, відкритість і демократичність управління навчальним закладом.</a:t>
            </a:r>
            <a:endParaRPr lang="ru-RU" sz="2800" dirty="0">
              <a:solidFill>
                <a:srgbClr val="13113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Стимулювати вплив громадськості на прийняття та виконання керівником відповідних рішень у сфері управління навчальним закладом.</a:t>
            </a:r>
            <a:endParaRPr lang="ru-RU" sz="2800" dirty="0">
              <a:solidFill>
                <a:srgbClr val="13113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uk-UA" sz="2800" dirty="0" smtClean="0">
              <a:solidFill>
                <a:srgbClr val="0033CC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uk-UA" sz="28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2088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Місце для зображення 9" descr="IMG_20190819_09011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Місце для зображення 13" descr="IMG_20190819_090150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1071538" y="1000108"/>
            <a:ext cx="6192000" cy="4644000"/>
          </a:xfrm>
        </p:spPr>
      </p:pic>
    </p:spTree>
    <p:extLst>
      <p:ext uri="{BB962C8B-B14F-4D97-AF65-F5344CB8AC3E}">
        <p14:creationId xmlns:p14="http://schemas.microsoft.com/office/powerpoint/2010/main" xmlns="" val="687351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Місце для зображення 10" descr="IMG_20190819_094948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125262" y="0"/>
            <a:ext cx="51435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819_09290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xmlns="" val="40803785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Місце для зображення 6" descr="IMG_20190819_0905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36368294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819_09112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xmlns="" val="3597331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819_09153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000251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xmlns="" val="4848125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Місце для зображення 8" descr="IMG_20190819_091907.jpg"/>
          <p:cNvPicPr>
            <a:picLocks noGrp="1"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2071688" y="0"/>
            <a:ext cx="5143500" cy="6858000"/>
          </a:xfrm>
        </p:spPr>
      </p:pic>
    </p:spTree>
    <p:extLst>
      <p:ext uri="{BB962C8B-B14F-4D97-AF65-F5344CB8AC3E}">
        <p14:creationId xmlns:p14="http://schemas.microsoft.com/office/powerpoint/2010/main" xmlns="" val="4297160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Місце для зображення 11" descr="IMG_20190819_09330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928670"/>
            <a:ext cx="7391998" cy="5544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819_09334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8208000" cy="6156000"/>
          </a:xfrm>
        </p:spPr>
      </p:pic>
    </p:spTree>
    <p:extLst>
      <p:ext uri="{BB962C8B-B14F-4D97-AF65-F5344CB8AC3E}">
        <p14:creationId xmlns:p14="http://schemas.microsoft.com/office/powerpoint/2010/main" xmlns="" val="34606487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0"/>
            <a:ext cx="8229600" cy="60212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Зарахування дітей до 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закладу </a:t>
            </a:r>
            <a:r>
              <a:rPr lang="ru-RU" sz="2800" dirty="0" err="1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дошкільної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 на підставі заяв батьків, медичної довідки про стан здоров’я 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дитини, ксерокопії  </a:t>
            </a: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свідоцтва 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2800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народження дитини</a:t>
            </a:r>
            <a:r>
              <a:rPr lang="ru-RU" sz="2800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800" dirty="0">
              <a:solidFill>
                <a:srgbClr val="0000FF"/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 </a:t>
            </a:r>
            <a:r>
              <a:rPr lang="ru-RU" sz="2600" dirty="0" err="1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дошкільно</a:t>
            </a:r>
            <a:r>
              <a:rPr lang="uk-UA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</a:t>
            </a: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працює 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06.30 </a:t>
            </a: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до </a:t>
            </a: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18.30 </a:t>
            </a: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 </a:t>
            </a:r>
          </a:p>
          <a:p>
            <a:pPr marL="0" indent="0" algn="ctr">
              <a:buNone/>
            </a:pP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п’ятиденним робочим </a:t>
            </a: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тижнем</a:t>
            </a:r>
            <a:endParaRPr lang="ru-RU" sz="2600" dirty="0">
              <a:solidFill>
                <a:srgbClr val="0058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Загальний графік роботи       з 07.45 до 16.45</a:t>
            </a: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Чергова </a:t>
            </a:r>
            <a:r>
              <a:rPr lang="ru-RU" sz="2600" dirty="0">
                <a:solidFill>
                  <a:srgbClr val="0058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група                          з 06.30 до 18.30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/>
              <a:t> 	</a:t>
            </a:r>
          </a:p>
        </p:txBody>
      </p:sp>
    </p:spTree>
    <p:extLst>
      <p:ext uri="{BB962C8B-B14F-4D97-AF65-F5344CB8AC3E}">
        <p14:creationId xmlns:p14="http://schemas.microsoft.com/office/powerpoint/2010/main" xmlns="" val="4002754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зображення 4" descr="IMG_20190819_09424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9942310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зображення 3" descr="IMG_20190819_09421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484133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зображення 3" descr="C:\Users\User\Desktop\в презентацію\364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415428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4668" y="404664"/>
            <a:ext cx="7308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БЮДЖЕТНІ КОШТИ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8596" y="214290"/>
            <a:ext cx="8606760" cy="7484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450"/>
              </a:spcAft>
            </a:pPr>
            <a:endParaRPr lang="uk-UA" sz="36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450"/>
              </a:spcAft>
            </a:pP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</a:t>
            </a:r>
            <a:r>
              <a:rPr lang="ru-RU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повірки</a:t>
            </a: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лічильників</a:t>
            </a: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перезарядження</a:t>
            </a: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вогнегасників</a:t>
            </a:r>
            <a:r>
              <a:rPr lang="ru-RU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комунальних послуг</a:t>
            </a:r>
            <a:r>
              <a:rPr lang="uk-UA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електроенергії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36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води, 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опалення,послуги </a:t>
            </a:r>
            <a:r>
              <a:rPr lang="uk-UA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язку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обслуговування інтернету, обслуговування кнопки виклику, вивіз </a:t>
            </a:r>
            <a:r>
              <a:rPr lang="uk-UA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міття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дератизація, </a:t>
            </a:r>
            <a:r>
              <a:rPr lang="uk-UA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т/о пожежних рукавів, поточний ремонт покрівлі. </a:t>
            </a:r>
            <a:endParaRPr lang="uk-UA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Сума бюджетних коштів склала: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702164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 </a:t>
            </a:r>
            <a:r>
              <a:rPr lang="uk-UA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</a:t>
            </a:r>
            <a:r>
              <a:rPr lang="uk-UA" sz="2400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</a:t>
            </a:r>
            <a:endParaRPr lang="ru-RU" sz="2400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342900" indent="-342900" algn="just"/>
            <a:endParaRPr lang="uk-UA" sz="28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61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5800" y="1143000"/>
            <a:ext cx="79248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400" b="1" dirty="0">
              <a:solidFill>
                <a:schemeClr val="accent3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4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Ваші 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діти є гордістю нашого садочка! Ми високо поціновуємо Ваше батьківське піклування, підтримку та небайдуже ставлення до нагальних потреб садочка.</a:t>
            </a:r>
          </a:p>
          <a:p>
            <a:pPr algn="just"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Сподіваємось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що й надалі спільними зусиллями ми будемо успішно працювати над вирішенням найактуальнішої проблеми сучасності – виховання майбутньої еліти нашої держави.</a:t>
            </a:r>
          </a:p>
          <a:p>
            <a:pPr algn="just"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Бажаємо 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Вам міцного здоров’я, життєдайної енергії, мудрості й терпіння у благородній справі виховання дітей.</a:t>
            </a:r>
          </a:p>
        </p:txBody>
      </p:sp>
      <p:sp>
        <p:nvSpPr>
          <p:cNvPr id="136194" name="Прямоугольник 4"/>
          <p:cNvSpPr>
            <a:spLocks noChangeArrowheads="1"/>
          </p:cNvSpPr>
          <p:nvPr/>
        </p:nvSpPr>
        <p:spPr bwMode="auto">
          <a:xfrm>
            <a:off x="539552" y="332656"/>
            <a:ext cx="8458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НАРОДІ ГОВОРЯТЬ, ЩО ДОБРА ЛЮДИНА – 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 ЩАСЛИВА ЛЮДИНА, І ДОБРОТА ОБОВ’ЯЗКОВО ПОВЕРТАЄТЬСЯ ДО ТОГО, ХТО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ЇЇ ВІДДАЄ…</a:t>
            </a:r>
            <a:r>
              <a:rPr lang="uk-UA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0042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7" name="Picture 4" descr="f2011022011551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6191250" cy="585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18" name="WordArt 5"/>
          <p:cNvSpPr>
            <a:spLocks noChangeArrowheads="1" noChangeShapeType="1" noTextEdit="1"/>
          </p:cNvSpPr>
          <p:nvPr/>
        </p:nvSpPr>
        <p:spPr bwMode="auto">
          <a:xfrm>
            <a:off x="381000" y="457200"/>
            <a:ext cx="5181600" cy="14176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76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4400" b="1" kern="10" dirty="0" err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Дякуємо</a:t>
            </a:r>
            <a:r>
              <a:rPr lang="ru-RU" sz="4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 за </a:t>
            </a:r>
            <a:r>
              <a:rPr lang="ru-RU" sz="4400" b="1" kern="10" dirty="0" err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увагу</a:t>
            </a:r>
            <a:r>
              <a:rPr lang="ru-RU" sz="44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xmlns="" val="1146548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37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8" grpId="0" build="p"/>
      <p:bldP spid="137218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014293"/>
          </a:xfrm>
        </p:spPr>
        <p:txBody>
          <a:bodyPr/>
          <a:lstStyle/>
          <a:p>
            <a:pPr marL="0" indent="0" algn="ctr">
              <a:buNone/>
            </a:pP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2019/2020 </a:t>
            </a:r>
            <a:r>
              <a:rPr lang="uk-UA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навчальному році </a:t>
            </a: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закладі працювало 11 </a:t>
            </a:r>
            <a:r>
              <a:rPr lang="uk-UA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груп, </a:t>
            </a:r>
            <a:endParaRPr lang="uk-UA" sz="3200" b="1" dirty="0" smtClean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них -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274</a:t>
            </a: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дітей</a:t>
            </a:r>
            <a:endParaRPr lang="ru-RU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 раннього віку – 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endParaRPr lang="ru-RU" sz="2600" b="1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дошкільного віку – 8;</a:t>
            </a:r>
            <a:endParaRPr lang="ru-RU" sz="2600" b="1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  9 – ти годинним режимом роботи працювало 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10,5 годинним режимом роботи -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група (гр. № 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7), </a:t>
            </a:r>
            <a:endParaRPr lang="uk-UA" sz="2600" b="1" dirty="0" smtClean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12 – ти годинним режимом роботи  – 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група (гр. № 2).</a:t>
            </a:r>
            <a:endParaRPr lang="ru-RU" sz="2600" b="1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3-го року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uk-UA" sz="2600" b="1" dirty="0" smtClean="0">
                <a:solidFill>
                  <a:srgbClr val="13113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4-го року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5-го року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r>
              <a:rPr lang="uk-UA" sz="2600" b="1" dirty="0" smtClean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6-го року </a:t>
            </a:r>
            <a:r>
              <a:rPr lang="ru-RU" sz="2600" b="1" dirty="0" err="1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uk-UA" sz="2600" b="1" dirty="0">
                <a:solidFill>
                  <a:srgbClr val="13113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b="1" dirty="0">
              <a:solidFill>
                <a:srgbClr val="13113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8884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51" name="Rectangle 431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188913"/>
            <a:ext cx="8208912" cy="1139825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Педагогічний склад </a:t>
            </a:r>
            <a:br>
              <a:rPr lang="uk-UA" sz="32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</a:br>
            <a:r>
              <a:rPr lang="uk-UA" sz="3200" b="1" dirty="0" smtClean="0">
                <a:solidFill>
                  <a:srgbClr val="FF0000"/>
                </a:solidFill>
                <a:effectLst/>
                <a:latin typeface="Times New Roman" pitchFamily="18" charset="0"/>
              </a:rPr>
              <a:t>закладу дошкільної освіти:</a:t>
            </a:r>
          </a:p>
        </p:txBody>
      </p:sp>
      <p:graphicFrame>
        <p:nvGraphicFramePr>
          <p:cNvPr id="115715" name="Group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718113828"/>
              </p:ext>
            </p:extLst>
          </p:nvPr>
        </p:nvGraphicFramePr>
        <p:xfrm>
          <a:off x="914400" y="1628800"/>
          <a:ext cx="7474024" cy="4104456"/>
        </p:xfrm>
        <a:graphic>
          <a:graphicData uri="http://schemas.openxmlformats.org/drawingml/2006/table">
            <a:tbl>
              <a:tblPr/>
              <a:tblGrid>
                <a:gridCol w="42813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926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5927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Посада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педагогів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948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вихователів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290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завідувач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1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вихователь-методист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290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Інструктор з фізкультури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1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музичні керівники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uk-UA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108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практичний психолог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chemeClr val="bg2">
                            <a:tint val="40000"/>
                            <a:satMod val="350000"/>
                          </a:schemeClr>
                        </a:gs>
                        <a:gs pos="55000">
                          <a:schemeClr val="bg2">
                            <a:tint val="45000"/>
                            <a:shade val="99000"/>
                            <a:satMod val="350000"/>
                          </a:schemeClr>
                        </a:gs>
                        <a:gs pos="100000">
                          <a:schemeClr val="bg2">
                            <a:shade val="20000"/>
                            <a:satMod val="255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650132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</TotalTime>
  <Words>1670</Words>
  <Application>Microsoft Office PowerPoint</Application>
  <PresentationFormat>Экран (4:3)</PresentationFormat>
  <Paragraphs>341</Paragraphs>
  <Slides>75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75</vt:i4>
      </vt:variant>
    </vt:vector>
  </HeadingPairs>
  <TitlesOfParts>
    <vt:vector size="76" baseType="lpstr">
      <vt:lpstr>Апекс</vt:lpstr>
      <vt:lpstr>     </vt:lpstr>
      <vt:lpstr>Слайд 2</vt:lpstr>
      <vt:lpstr>Слайд 3</vt:lpstr>
      <vt:lpstr>        Головною метою закладу дошкільної освіти -          </vt:lpstr>
      <vt:lpstr>Слайд 5</vt:lpstr>
      <vt:lpstr>Слайд 6</vt:lpstr>
      <vt:lpstr>Слайд 7</vt:lpstr>
      <vt:lpstr>Слайд 8</vt:lpstr>
      <vt:lpstr>Педагогічний склад  закладу дошкільної освіти:</vt:lpstr>
      <vt:lpstr>Слайд 10</vt:lpstr>
      <vt:lpstr>Слайд 11</vt:lpstr>
      <vt:lpstr>Аналіз та узагальнення наслідків атестації педагогічних працівників</vt:lpstr>
      <vt:lpstr>Слайд 13</vt:lpstr>
      <vt:lpstr>  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Галина</dc:creator>
  <cp:lastModifiedBy>User</cp:lastModifiedBy>
  <cp:revision>88</cp:revision>
  <dcterms:created xsi:type="dcterms:W3CDTF">2018-08-29T06:25:05Z</dcterms:created>
  <dcterms:modified xsi:type="dcterms:W3CDTF">2020-08-25T12:36:27Z</dcterms:modified>
</cp:coreProperties>
</file>