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426" y="1206"/>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9"/>
            <a:ext cx="5829300" cy="196003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61A0935-7626-49F2-99CE-3EFF3822ED0E}" type="datetimeFigureOut">
              <a:rPr lang="ru-RU" smtClean="0"/>
              <a:t>16.11.2015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ACBD6F-7732-4025-9561-AC0F06A6B0EF}" type="slidenum">
              <a:rPr lang="ru-RU" smtClean="0"/>
              <a:t>‹#›</a:t>
            </a:fld>
            <a:endParaRPr lang="ru-RU"/>
          </a:p>
        </p:txBody>
      </p:sp>
    </p:spTree>
    <p:extLst>
      <p:ext uri="{BB962C8B-B14F-4D97-AF65-F5344CB8AC3E}">
        <p14:creationId xmlns:p14="http://schemas.microsoft.com/office/powerpoint/2010/main" val="37855759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61A0935-7626-49F2-99CE-3EFF3822ED0E}" type="datetimeFigureOut">
              <a:rPr lang="ru-RU" smtClean="0"/>
              <a:t>16.11.2015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ACBD6F-7732-4025-9561-AC0F06A6B0EF}" type="slidenum">
              <a:rPr lang="ru-RU" smtClean="0"/>
              <a:t>‹#›</a:t>
            </a:fld>
            <a:endParaRPr lang="ru-RU"/>
          </a:p>
        </p:txBody>
      </p:sp>
    </p:spTree>
    <p:extLst>
      <p:ext uri="{BB962C8B-B14F-4D97-AF65-F5344CB8AC3E}">
        <p14:creationId xmlns:p14="http://schemas.microsoft.com/office/powerpoint/2010/main" val="350464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3729037" y="488951"/>
            <a:ext cx="1157288" cy="104013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57176" y="488951"/>
            <a:ext cx="3357563" cy="104013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61A0935-7626-49F2-99CE-3EFF3822ED0E}" type="datetimeFigureOut">
              <a:rPr lang="ru-RU" smtClean="0"/>
              <a:t>16.11.2015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ACBD6F-7732-4025-9561-AC0F06A6B0EF}" type="slidenum">
              <a:rPr lang="ru-RU" smtClean="0"/>
              <a:t>‹#›</a:t>
            </a:fld>
            <a:endParaRPr lang="ru-RU"/>
          </a:p>
        </p:txBody>
      </p:sp>
    </p:spTree>
    <p:extLst>
      <p:ext uri="{BB962C8B-B14F-4D97-AF65-F5344CB8AC3E}">
        <p14:creationId xmlns:p14="http://schemas.microsoft.com/office/powerpoint/2010/main" val="618070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61A0935-7626-49F2-99CE-3EFF3822ED0E}" type="datetimeFigureOut">
              <a:rPr lang="ru-RU" smtClean="0"/>
              <a:t>16.11.2015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ACBD6F-7732-4025-9561-AC0F06A6B0EF}" type="slidenum">
              <a:rPr lang="ru-RU" smtClean="0"/>
              <a:t>‹#›</a:t>
            </a:fld>
            <a:endParaRPr lang="ru-RU"/>
          </a:p>
        </p:txBody>
      </p:sp>
    </p:spTree>
    <p:extLst>
      <p:ext uri="{BB962C8B-B14F-4D97-AF65-F5344CB8AC3E}">
        <p14:creationId xmlns:p14="http://schemas.microsoft.com/office/powerpoint/2010/main" val="25566833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20"/>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61A0935-7626-49F2-99CE-3EFF3822ED0E}" type="datetimeFigureOut">
              <a:rPr lang="ru-RU" smtClean="0"/>
              <a:t>16.11.2015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ACBD6F-7732-4025-9561-AC0F06A6B0EF}" type="slidenum">
              <a:rPr lang="ru-RU" smtClean="0"/>
              <a:t>‹#›</a:t>
            </a:fld>
            <a:endParaRPr lang="ru-RU"/>
          </a:p>
        </p:txBody>
      </p:sp>
    </p:spTree>
    <p:extLst>
      <p:ext uri="{BB962C8B-B14F-4D97-AF65-F5344CB8AC3E}">
        <p14:creationId xmlns:p14="http://schemas.microsoft.com/office/powerpoint/2010/main" val="1469274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257176"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2628901"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61A0935-7626-49F2-99CE-3EFF3822ED0E}" type="datetimeFigureOut">
              <a:rPr lang="ru-RU" smtClean="0"/>
              <a:t>16.11.2015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ACBD6F-7732-4025-9561-AC0F06A6B0EF}" type="slidenum">
              <a:rPr lang="ru-RU" smtClean="0"/>
              <a:t>‹#›</a:t>
            </a:fld>
            <a:endParaRPr lang="ru-RU"/>
          </a:p>
        </p:txBody>
      </p:sp>
    </p:spTree>
    <p:extLst>
      <p:ext uri="{BB962C8B-B14F-4D97-AF65-F5344CB8AC3E}">
        <p14:creationId xmlns:p14="http://schemas.microsoft.com/office/powerpoint/2010/main" val="204455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1"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342901"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70"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3483770"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61A0935-7626-49F2-99CE-3EFF3822ED0E}" type="datetimeFigureOut">
              <a:rPr lang="ru-RU" smtClean="0"/>
              <a:t>16.11.2015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9ACBD6F-7732-4025-9561-AC0F06A6B0EF}" type="slidenum">
              <a:rPr lang="ru-RU" smtClean="0"/>
              <a:t>‹#›</a:t>
            </a:fld>
            <a:endParaRPr lang="ru-RU"/>
          </a:p>
        </p:txBody>
      </p:sp>
    </p:spTree>
    <p:extLst>
      <p:ext uri="{BB962C8B-B14F-4D97-AF65-F5344CB8AC3E}">
        <p14:creationId xmlns:p14="http://schemas.microsoft.com/office/powerpoint/2010/main" val="4049488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61A0935-7626-49F2-99CE-3EFF3822ED0E}" type="datetimeFigureOut">
              <a:rPr lang="ru-RU" smtClean="0"/>
              <a:t>16.11.2015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9ACBD6F-7732-4025-9561-AC0F06A6B0EF}" type="slidenum">
              <a:rPr lang="ru-RU" smtClean="0"/>
              <a:t>‹#›</a:t>
            </a:fld>
            <a:endParaRPr lang="ru-RU"/>
          </a:p>
        </p:txBody>
      </p:sp>
    </p:spTree>
    <p:extLst>
      <p:ext uri="{BB962C8B-B14F-4D97-AF65-F5344CB8AC3E}">
        <p14:creationId xmlns:p14="http://schemas.microsoft.com/office/powerpoint/2010/main" val="14490968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61A0935-7626-49F2-99CE-3EFF3822ED0E}" type="datetimeFigureOut">
              <a:rPr lang="ru-RU" smtClean="0"/>
              <a:t>16.11.2015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9ACBD6F-7732-4025-9561-AC0F06A6B0EF}" type="slidenum">
              <a:rPr lang="ru-RU" smtClean="0"/>
              <a:t>‹#›</a:t>
            </a:fld>
            <a:endParaRPr lang="ru-RU"/>
          </a:p>
        </p:txBody>
      </p:sp>
    </p:spTree>
    <p:extLst>
      <p:ext uri="{BB962C8B-B14F-4D97-AF65-F5344CB8AC3E}">
        <p14:creationId xmlns:p14="http://schemas.microsoft.com/office/powerpoint/2010/main" val="23722995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1" y="364067"/>
            <a:ext cx="2256235" cy="154940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2681288" y="364069"/>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1" y="1913469"/>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61A0935-7626-49F2-99CE-3EFF3822ED0E}" type="datetimeFigureOut">
              <a:rPr lang="ru-RU" smtClean="0"/>
              <a:t>16.11.2015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ACBD6F-7732-4025-9561-AC0F06A6B0EF}" type="slidenum">
              <a:rPr lang="ru-RU" smtClean="0"/>
              <a:t>‹#›</a:t>
            </a:fld>
            <a:endParaRPr lang="ru-RU"/>
          </a:p>
        </p:txBody>
      </p:sp>
    </p:spTree>
    <p:extLst>
      <p:ext uri="{BB962C8B-B14F-4D97-AF65-F5344CB8AC3E}">
        <p14:creationId xmlns:p14="http://schemas.microsoft.com/office/powerpoint/2010/main" val="1852875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1"/>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61A0935-7626-49F2-99CE-3EFF3822ED0E}" type="datetimeFigureOut">
              <a:rPr lang="ru-RU" smtClean="0"/>
              <a:t>16.11.2015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ACBD6F-7732-4025-9561-AC0F06A6B0EF}" type="slidenum">
              <a:rPr lang="ru-RU" smtClean="0"/>
              <a:t>‹#›</a:t>
            </a:fld>
            <a:endParaRPr lang="ru-RU"/>
          </a:p>
        </p:txBody>
      </p:sp>
    </p:spTree>
    <p:extLst>
      <p:ext uri="{BB962C8B-B14F-4D97-AF65-F5344CB8AC3E}">
        <p14:creationId xmlns:p14="http://schemas.microsoft.com/office/powerpoint/2010/main" val="942882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2"/>
            <a:ext cx="6172200" cy="603461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136"/>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261A0935-7626-49F2-99CE-3EFF3822ED0E}" type="datetimeFigureOut">
              <a:rPr lang="ru-RU" smtClean="0"/>
              <a:t>16.11.2015</a:t>
            </a:fld>
            <a:endParaRPr lang="ru-RU"/>
          </a:p>
        </p:txBody>
      </p:sp>
      <p:sp>
        <p:nvSpPr>
          <p:cNvPr id="5" name="Нижний колонтитул 4"/>
          <p:cNvSpPr>
            <a:spLocks noGrp="1"/>
          </p:cNvSpPr>
          <p:nvPr>
            <p:ph type="ftr" sz="quarter" idx="3"/>
          </p:nvPr>
        </p:nvSpPr>
        <p:spPr>
          <a:xfrm>
            <a:off x="2343150" y="8475136"/>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6"/>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29ACBD6F-7732-4025-9561-AC0F06A6B0EF}" type="slidenum">
              <a:rPr lang="ru-RU" smtClean="0"/>
              <a:t>‹#›</a:t>
            </a:fld>
            <a:endParaRPr lang="ru-RU"/>
          </a:p>
        </p:txBody>
      </p:sp>
    </p:spTree>
    <p:extLst>
      <p:ext uri="{BB962C8B-B14F-4D97-AF65-F5344CB8AC3E}">
        <p14:creationId xmlns:p14="http://schemas.microsoft.com/office/powerpoint/2010/main" val="21880539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64704" y="4932041"/>
            <a:ext cx="5328592" cy="432047"/>
          </a:xfrm>
        </p:spPr>
        <p:txBody>
          <a:bodyPr/>
          <a:lstStyle/>
          <a:p>
            <a:pPr algn="ctr"/>
            <a:r>
              <a:rPr lang="uk-UA"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КУТОЧОК ДЕРЖАВНОЇ СИМВОЛІКИ</a:t>
            </a:r>
            <a:endParaRPr lang="ru-RU"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 name="Рисунок 6"/>
          <p:cNvPicPr>
            <a:picLocks noGrp="1" noChangeAspect="1"/>
          </p:cNvPicPr>
          <p:nvPr>
            <p:ph type="pic" idx="1"/>
          </p:nvPr>
        </p:nvPicPr>
        <p:blipFill>
          <a:blip r:embed="rId3" cstate="print">
            <a:extLst>
              <a:ext uri="{28A0092B-C50C-407E-A947-70E740481C1C}">
                <a14:useLocalDpi xmlns:a14="http://schemas.microsoft.com/office/drawing/2010/main" val="0"/>
              </a:ext>
            </a:extLst>
          </a:blip>
          <a:stretch>
            <a:fillRect/>
          </a:stretch>
        </p:blipFill>
        <p:spPr>
          <a:xfrm>
            <a:off x="764704" y="755576"/>
            <a:ext cx="5328592" cy="4032448"/>
          </a:xfrm>
          <a:prstGeom prst="round2DiagRect">
            <a:avLst>
              <a:gd name="adj1" fmla="val 16667"/>
              <a:gd name="adj2" fmla="val 0"/>
            </a:avLst>
          </a:prstGeom>
          <a:ln w="38100" cap="sq">
            <a:solidFill>
              <a:srgbClr val="C00000"/>
            </a:solidFill>
            <a:miter lim="800000"/>
          </a:ln>
          <a:effectLst>
            <a:outerShdw blurRad="254000" algn="tl" rotWithShape="0">
              <a:srgbClr val="000000">
                <a:alpha val="43000"/>
              </a:srgbClr>
            </a:outerShdw>
          </a:effectLst>
        </p:spPr>
      </p:pic>
      <p:sp>
        <p:nvSpPr>
          <p:cNvPr id="6" name="Текст 5"/>
          <p:cNvSpPr>
            <a:spLocks noGrp="1"/>
          </p:cNvSpPr>
          <p:nvPr>
            <p:ph type="body" sz="half" idx="2"/>
          </p:nvPr>
        </p:nvSpPr>
        <p:spPr>
          <a:xfrm>
            <a:off x="836712" y="5580112"/>
            <a:ext cx="5256584" cy="2880320"/>
          </a:xfrm>
        </p:spPr>
        <p:txBody>
          <a:bodyPr/>
          <a:lstStyle/>
          <a:p>
            <a:pPr indent="447675" algn="just"/>
            <a:r>
              <a:rPr lang="uk-UA" dirty="0" smtClean="0">
                <a:latin typeface="Times New Roman" pitchFamily="18" charset="0"/>
                <a:cs typeface="Times New Roman" pitchFamily="18" charset="0"/>
              </a:rPr>
              <a:t>Виховання любові і пошани до державної символіки, ритуалів суверенної України посідає одне з чільних місць у системі громадянського, патріотичного виховання дітей.</a:t>
            </a:r>
          </a:p>
          <a:p>
            <a:pPr indent="447675" algn="just"/>
            <a:r>
              <a:rPr lang="uk-UA" dirty="0" smtClean="0">
                <a:latin typeface="Times New Roman" pitchFamily="18" charset="0"/>
                <a:cs typeface="Times New Roman" pitchFamily="18" charset="0"/>
              </a:rPr>
              <a:t>Державна символіка покликана формувати громадянську гідність, патріотичні почуття і впевненість молоді у майбутньому своєї держави. Визначення та опис державних символів України подано у ст. 20 Конституції України.</a:t>
            </a:r>
          </a:p>
          <a:p>
            <a:pPr indent="447675" algn="just"/>
            <a:r>
              <a:rPr lang="uk-UA" dirty="0" smtClean="0">
                <a:latin typeface="Times New Roman" pitchFamily="18" charset="0"/>
                <a:cs typeface="Times New Roman" pitchFamily="18" charset="0"/>
              </a:rPr>
              <a:t>Національні символи – це свідчення високого духу народу, його історичних прагнень, унікальності, своєрідний генетичний код нації. Вони покликані послужити надійною основою формування громадянських рис особистості, її патріотизму, національної свідомості, активної життєвої позиції.</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407795097"/>
      </p:ext>
    </p:ext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64704" y="4716016"/>
            <a:ext cx="5328592" cy="432047"/>
          </a:xfrm>
        </p:spPr>
        <p:txBody>
          <a:bodyPr/>
          <a:lstStyle/>
          <a:p>
            <a:pPr algn="ctr"/>
            <a:r>
              <a:rPr lang="uk-UA"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УКРАЇНСЬКИЙ ВІНОЧОК</a:t>
            </a:r>
            <a:endParaRPr lang="ru-RU"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 name="Рисунок 6"/>
          <p:cNvPicPr>
            <a:picLocks noGrp="1" noChangeAspect="1"/>
          </p:cNvPicPr>
          <p:nvPr>
            <p:ph type="pic" idx="1"/>
          </p:nvPr>
        </p:nvPicPr>
        <p:blipFill>
          <a:blip r:embed="rId3" cstate="print">
            <a:extLst>
              <a:ext uri="{28A0092B-C50C-407E-A947-70E740481C1C}">
                <a14:useLocalDpi xmlns:a14="http://schemas.microsoft.com/office/drawing/2010/main" val="0"/>
              </a:ext>
            </a:extLst>
          </a:blip>
          <a:stretch>
            <a:fillRect/>
          </a:stretch>
        </p:blipFill>
        <p:spPr>
          <a:xfrm>
            <a:off x="764704" y="683568"/>
            <a:ext cx="5328592" cy="3996444"/>
          </a:xfrm>
          <a:prstGeom prst="round2DiagRect">
            <a:avLst>
              <a:gd name="adj1" fmla="val 16667"/>
              <a:gd name="adj2" fmla="val 0"/>
            </a:avLst>
          </a:prstGeom>
          <a:ln w="38100" cap="sq">
            <a:solidFill>
              <a:srgbClr val="C00000"/>
            </a:solidFill>
            <a:miter lim="800000"/>
          </a:ln>
          <a:effectLst>
            <a:outerShdw blurRad="254000" algn="tl" rotWithShape="0">
              <a:srgbClr val="000000">
                <a:alpha val="43000"/>
              </a:srgbClr>
            </a:outerShdw>
          </a:effectLst>
        </p:spPr>
      </p:pic>
      <p:sp>
        <p:nvSpPr>
          <p:cNvPr id="6" name="Текст 5"/>
          <p:cNvSpPr>
            <a:spLocks noGrp="1"/>
          </p:cNvSpPr>
          <p:nvPr>
            <p:ph type="body" sz="half" idx="2"/>
          </p:nvPr>
        </p:nvSpPr>
        <p:spPr>
          <a:xfrm>
            <a:off x="836712" y="5220072"/>
            <a:ext cx="5256584" cy="3312368"/>
          </a:xfrm>
        </p:spPr>
        <p:txBody>
          <a:bodyPr>
            <a:normAutofit lnSpcReduction="10000"/>
          </a:bodyPr>
          <a:lstStyle/>
          <a:p>
            <a:pPr indent="447675" algn="just"/>
            <a:r>
              <a:rPr lang="uk-UA" dirty="0">
                <a:latin typeface="Times New Roman" pitchFamily="18" charset="0"/>
                <a:cs typeface="Times New Roman" pitchFamily="18" charset="0"/>
              </a:rPr>
              <a:t>Кожна нація, кожен народ мають свої звичаї, що виробились протягом багатьох століть і освячені віками. Звичаї розрізняють і об'єднують людей в один народ, одну націю. Традиція </a:t>
            </a:r>
            <a:r>
              <a:rPr lang="uk-UA" dirty="0" err="1">
                <a:latin typeface="Times New Roman" pitchFamily="18" charset="0"/>
                <a:cs typeface="Times New Roman" pitchFamily="18" charset="0"/>
              </a:rPr>
              <a:t>виплітання</a:t>
            </a:r>
            <a:r>
              <a:rPr lang="uk-UA" dirty="0">
                <a:latin typeface="Times New Roman" pitchFamily="18" charset="0"/>
                <a:cs typeface="Times New Roman" pitchFamily="18" charset="0"/>
              </a:rPr>
              <a:t> віночка дійшла до нас із сивої давнини. Змалечку бабусі вчили дівчаток вишивати й віночки плести, бо вірили, що віночки захищають людину від хвороб, згубного ока, недоброго духу. Наші прабабусі й секрети знали, які квіти збирати до віночка, у яких рослинних соках їх слід замочувати, щоб якомога довше вони зберігали свою свіжість</a:t>
            </a:r>
            <a:r>
              <a:rPr lang="uk-UA" dirty="0" smtClean="0">
                <a:latin typeface="Times New Roman" pitchFamily="18" charset="0"/>
                <a:cs typeface="Times New Roman" pitchFamily="18" charset="0"/>
              </a:rPr>
              <a:t>.</a:t>
            </a:r>
            <a:endParaRPr lang="uk-UA" dirty="0">
              <a:latin typeface="Times New Roman" pitchFamily="18" charset="0"/>
              <a:cs typeface="Times New Roman" pitchFamily="18" charset="0"/>
            </a:endParaRPr>
          </a:p>
          <a:p>
            <a:pPr indent="447675" algn="just"/>
            <a:r>
              <a:rPr lang="uk-UA" dirty="0">
                <a:latin typeface="Times New Roman" pitchFamily="18" charset="0"/>
                <a:cs typeface="Times New Roman" pitchFamily="18" charset="0"/>
              </a:rPr>
              <a:t>У народі кажуть, що той, хто вміє віночок вити, зможе й долю собі прихилити</a:t>
            </a:r>
            <a:r>
              <a:rPr lang="uk-UA" dirty="0" smtClean="0">
                <a:latin typeface="Times New Roman" pitchFamily="18" charset="0"/>
                <a:cs typeface="Times New Roman" pitchFamily="18" charset="0"/>
              </a:rPr>
              <a:t>.</a:t>
            </a:r>
          </a:p>
          <a:p>
            <a:pPr indent="447675" algn="just"/>
            <a:r>
              <a:rPr lang="uk-UA" dirty="0" smtClean="0">
                <a:latin typeface="Times New Roman" pitchFamily="18" charset="0"/>
                <a:cs typeface="Times New Roman" pitchFamily="18" charset="0"/>
              </a:rPr>
              <a:t> Важливо зазначити, що віночки дівчата зберігали у скрині, не носили їх щодня, а вдягали на свята, тому бажано, щоб i в куточку його викладали або вивішували лише у святкові дні, а також протягом тематичного тижня  ознайомлення дітей з національним одягом.</a:t>
            </a:r>
            <a:endParaRPr lang="uk-UA"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889891795"/>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64704" y="4932041"/>
            <a:ext cx="5328592" cy="432047"/>
          </a:xfrm>
        </p:spPr>
        <p:txBody>
          <a:bodyPr/>
          <a:lstStyle/>
          <a:p>
            <a:pPr algn="ctr"/>
            <a:r>
              <a:rPr lang="uk-UA"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НАЦІОНАЛЬНИЙ КУТОЧОК ГРУПИ № 4</a:t>
            </a:r>
            <a:endParaRPr lang="ru-RU"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 name="Рисунок 6"/>
          <p:cNvPicPr>
            <a:picLocks noGrp="1" noChangeAspect="1"/>
          </p:cNvPicPr>
          <p:nvPr>
            <p:ph type="pic" idx="1"/>
          </p:nvPr>
        </p:nvPicPr>
        <p:blipFill>
          <a:blip r:embed="rId3" cstate="print">
            <a:extLst>
              <a:ext uri="{28A0092B-C50C-407E-A947-70E740481C1C}">
                <a14:useLocalDpi xmlns:a14="http://schemas.microsoft.com/office/drawing/2010/main" val="0"/>
              </a:ext>
            </a:extLst>
          </a:blip>
          <a:stretch>
            <a:fillRect/>
          </a:stretch>
        </p:blipFill>
        <p:spPr>
          <a:xfrm>
            <a:off x="764704" y="773578"/>
            <a:ext cx="5328592" cy="3996444"/>
          </a:xfrm>
          <a:prstGeom prst="round2DiagRect">
            <a:avLst>
              <a:gd name="adj1" fmla="val 16667"/>
              <a:gd name="adj2" fmla="val 0"/>
            </a:avLst>
          </a:prstGeom>
          <a:ln w="38100" cap="sq">
            <a:solidFill>
              <a:srgbClr val="C00000"/>
            </a:solidFill>
            <a:miter lim="800000"/>
          </a:ln>
          <a:effectLst>
            <a:outerShdw blurRad="254000" algn="tl" rotWithShape="0">
              <a:srgbClr val="000000">
                <a:alpha val="43000"/>
              </a:srgbClr>
            </a:outerShdw>
          </a:effectLst>
        </p:spPr>
      </p:pic>
      <p:sp>
        <p:nvSpPr>
          <p:cNvPr id="6" name="Текст 5"/>
          <p:cNvSpPr>
            <a:spLocks noGrp="1"/>
          </p:cNvSpPr>
          <p:nvPr>
            <p:ph type="body" sz="half" idx="2"/>
          </p:nvPr>
        </p:nvSpPr>
        <p:spPr>
          <a:xfrm>
            <a:off x="836712" y="5580112"/>
            <a:ext cx="5256584" cy="2880320"/>
          </a:xfrm>
        </p:spPr>
        <p:txBody>
          <a:bodyPr>
            <a:normAutofit lnSpcReduction="10000"/>
          </a:bodyPr>
          <a:lstStyle/>
          <a:p>
            <a:pPr indent="447675" algn="just"/>
            <a:r>
              <a:rPr lang="uk-UA" dirty="0">
                <a:latin typeface="Times New Roman" pitchFamily="18" charset="0"/>
                <a:cs typeface="Times New Roman" pitchFamily="18" charset="0"/>
              </a:rPr>
              <a:t>Національний куточок групи № 4 розташований у груповій кімнаті, окремо від ігрових осередків. За допомогою куточку формується цікавість дітей до звичаїв та традицій рідного краю. Діти мають можливість познайомитися із державною та національною символікою рідного краю, національним одягом, ремеслами, культурою та побутом українського народу, музичними інструментами, виробами, які виготовляли та використовували в народі відповідно до обрядових циклів (осіннього, зимового, весняного та літнього).</a:t>
            </a:r>
            <a:endParaRPr lang="ru-RU" dirty="0">
              <a:latin typeface="Times New Roman" pitchFamily="18" charset="0"/>
              <a:cs typeface="Times New Roman" pitchFamily="18" charset="0"/>
            </a:endParaRPr>
          </a:p>
          <a:p>
            <a:pPr indent="447675" algn="just"/>
            <a:r>
              <a:rPr lang="uk-UA" dirty="0">
                <a:latin typeface="Times New Roman" pitchFamily="18" charset="0"/>
                <a:cs typeface="Times New Roman" pitchFamily="18" charset="0"/>
              </a:rPr>
              <a:t>Національний куточок групи містить: мапу України; ляльки – дівчинку і хлопчика у національному вбранні; вироби народних промислів України; музичні дитячі народні інструменти; твори українського фольклору; національні символи України – хліб, рушник, віночок, калина; фотоальбом «Харків - рідне місто».</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2291522492"/>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64704" y="4355976"/>
            <a:ext cx="5328592" cy="432047"/>
          </a:xfrm>
        </p:spPr>
        <p:txBody>
          <a:bodyPr/>
          <a:lstStyle/>
          <a:p>
            <a:pPr algn="ctr"/>
            <a:r>
              <a:rPr lang="uk-UA"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БЕЗ ВЕРБИ І КАЛИНИ НЕМА УКРАЇНИ</a:t>
            </a:r>
            <a:endParaRPr lang="ru-RU"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 name="Рисунок 6"/>
          <p:cNvPicPr>
            <a:picLocks noGrp="1" noChangeAspect="1"/>
          </p:cNvPicPr>
          <p:nvPr>
            <p:ph type="pic" idx="1"/>
          </p:nvPr>
        </p:nvPicPr>
        <p:blipFill>
          <a:blip r:embed="rId3" cstate="print">
            <a:extLst>
              <a:ext uri="{28A0092B-C50C-407E-A947-70E740481C1C}">
                <a14:useLocalDpi xmlns:a14="http://schemas.microsoft.com/office/drawing/2010/main" val="0"/>
              </a:ext>
            </a:extLst>
          </a:blip>
          <a:stretch>
            <a:fillRect/>
          </a:stretch>
        </p:blipFill>
        <p:spPr>
          <a:xfrm>
            <a:off x="2060848" y="683568"/>
            <a:ext cx="2781309" cy="3672408"/>
          </a:xfrm>
          <a:prstGeom prst="round2DiagRect">
            <a:avLst>
              <a:gd name="adj1" fmla="val 16667"/>
              <a:gd name="adj2" fmla="val 0"/>
            </a:avLst>
          </a:prstGeom>
          <a:ln w="38100" cap="sq">
            <a:solidFill>
              <a:srgbClr val="C00000"/>
            </a:solidFill>
            <a:miter lim="800000"/>
          </a:ln>
          <a:effectLst>
            <a:outerShdw blurRad="254000" algn="tl" rotWithShape="0">
              <a:srgbClr val="000000">
                <a:alpha val="43000"/>
              </a:srgbClr>
            </a:outerShdw>
          </a:effectLst>
        </p:spPr>
      </p:pic>
      <p:sp>
        <p:nvSpPr>
          <p:cNvPr id="6" name="Текст 5"/>
          <p:cNvSpPr>
            <a:spLocks noGrp="1"/>
          </p:cNvSpPr>
          <p:nvPr>
            <p:ph type="body" sz="half" idx="2"/>
          </p:nvPr>
        </p:nvSpPr>
        <p:spPr>
          <a:xfrm>
            <a:off x="620688" y="4716016"/>
            <a:ext cx="5616624" cy="3816424"/>
          </a:xfrm>
        </p:spPr>
        <p:txBody>
          <a:bodyPr>
            <a:noAutofit/>
          </a:bodyPr>
          <a:lstStyle/>
          <a:p>
            <a:pPr indent="447675" algn="just" fontAlgn="t"/>
            <a:r>
              <a:rPr lang="uk-UA" dirty="0" smtClean="0">
                <a:latin typeface="Times New Roman" pitchFamily="18" charset="0"/>
                <a:cs typeface="Times New Roman" pitchFamily="18" charset="0"/>
              </a:rPr>
              <a:t>Верба і калина – невіддільні атрибути українського народу. Верба символ краси, неперервності життя, вона дуже живуча. Здавна в країні вербу вважають святим деревом. Калина – дерево  українського народу. А оскільки ягоди калини червоні, то й стали вони символом крові та невмирущого роду. Ось тому на весільних дівочих і навіть парубочих сорочках, на рушниках вишивали кетяги калини. </a:t>
            </a:r>
          </a:p>
          <a:p>
            <a:pPr indent="447675" algn="just" fontAlgn="t"/>
            <a:r>
              <a:rPr lang="uk-UA" dirty="0" smtClean="0">
                <a:latin typeface="Times New Roman" pitchFamily="18" charset="0"/>
                <a:cs typeface="Times New Roman" pitchFamily="18" charset="0"/>
              </a:rPr>
              <a:t>Калина – це й символ, краси, кохання, щастя. Навесні калина вкривається білим цвітом і стоїть, як наречена, в білому вбранні, а восени палахкотить гронами червоних плодів. Калиною уквітчують весільний коровай, оселю, нею лікуються. Народ склав про калину багато легенд, пісень.</a:t>
            </a:r>
          </a:p>
          <a:p>
            <a:pPr indent="447675" algn="just" fontAlgn="t"/>
            <a:r>
              <a:rPr lang="uk-UA" dirty="0" smtClean="0">
                <a:latin typeface="Times New Roman" pitchFamily="18" charset="0"/>
                <a:cs typeface="Times New Roman" pitchFamily="18" charset="0"/>
              </a:rPr>
              <a:t>Стародавніми оберегами дому були рушники. Супроводжували вони людину від народження до смерті. На рушниках люди записували свою долю. Рушник пройшов крізь віки. Рушник і нині символізує чистоту почуттів, глибоку любов до своїх дітей, до народу.</a:t>
            </a:r>
          </a:p>
          <a:p>
            <a:pPr indent="447675" algn="just" fontAlgn="t"/>
            <a:r>
              <a:rPr lang="uk-UA" dirty="0" smtClean="0">
                <a:latin typeface="Times New Roman" pitchFamily="18" charset="0"/>
                <a:cs typeface="Times New Roman" pitchFamily="18" charset="0"/>
              </a:rPr>
              <a:t>Кожний символ несе в собі часточку душі українського народу, і тому без них не існувало б нашої України.</a:t>
            </a:r>
            <a:endParaRPr lang="uk-UA" dirty="0">
              <a:latin typeface="Times New Roman" pitchFamily="18" charset="0"/>
              <a:cs typeface="Times New Roman" pitchFamily="18" charset="0"/>
            </a:endParaRPr>
          </a:p>
        </p:txBody>
      </p:sp>
    </p:spTree>
    <p:extLst>
      <p:ext uri="{BB962C8B-B14F-4D97-AF65-F5344CB8AC3E}">
        <p14:creationId xmlns:p14="http://schemas.microsoft.com/office/powerpoint/2010/main" val="3837485356"/>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64704" y="4860032"/>
            <a:ext cx="5328592" cy="432047"/>
          </a:xfrm>
        </p:spPr>
        <p:txBody>
          <a:bodyPr/>
          <a:lstStyle/>
          <a:p>
            <a:pPr algn="ctr"/>
            <a:r>
              <a:rPr lang="uk-UA"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ДЕКОРАТИВНИЙ ПОСУД</a:t>
            </a:r>
            <a:endParaRPr lang="ru-RU"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 name="Рисунок 6"/>
          <p:cNvPicPr>
            <a:picLocks noGrp="1" noChangeAspect="1"/>
          </p:cNvPicPr>
          <p:nvPr>
            <p:ph type="pic" idx="1"/>
          </p:nvPr>
        </p:nvPicPr>
        <p:blipFill>
          <a:blip r:embed="rId3" cstate="print">
            <a:extLst>
              <a:ext uri="{28A0092B-C50C-407E-A947-70E740481C1C}">
                <a14:useLocalDpi xmlns:a14="http://schemas.microsoft.com/office/drawing/2010/main" val="0"/>
              </a:ext>
            </a:extLst>
          </a:blip>
          <a:stretch>
            <a:fillRect/>
          </a:stretch>
        </p:blipFill>
        <p:spPr>
          <a:xfrm>
            <a:off x="764704" y="773578"/>
            <a:ext cx="5328592" cy="3996444"/>
          </a:xfrm>
          <a:prstGeom prst="round2DiagRect">
            <a:avLst>
              <a:gd name="adj1" fmla="val 16667"/>
              <a:gd name="adj2" fmla="val 0"/>
            </a:avLst>
          </a:prstGeom>
          <a:ln w="38100" cap="sq">
            <a:solidFill>
              <a:srgbClr val="C00000"/>
            </a:solidFill>
            <a:miter lim="800000"/>
          </a:ln>
          <a:effectLst>
            <a:outerShdw blurRad="254000" algn="tl" rotWithShape="0">
              <a:srgbClr val="000000">
                <a:alpha val="43000"/>
              </a:srgbClr>
            </a:outerShdw>
          </a:effectLst>
        </p:spPr>
      </p:pic>
      <p:sp>
        <p:nvSpPr>
          <p:cNvPr id="6" name="Текст 5"/>
          <p:cNvSpPr>
            <a:spLocks noGrp="1"/>
          </p:cNvSpPr>
          <p:nvPr>
            <p:ph type="body" sz="half" idx="2"/>
          </p:nvPr>
        </p:nvSpPr>
        <p:spPr>
          <a:xfrm>
            <a:off x="836712" y="5364088"/>
            <a:ext cx="5256584" cy="3096344"/>
          </a:xfrm>
        </p:spPr>
        <p:txBody>
          <a:bodyPr>
            <a:normAutofit lnSpcReduction="10000"/>
          </a:bodyPr>
          <a:lstStyle/>
          <a:p>
            <a:pPr indent="447675" algn="just"/>
            <a:r>
              <a:rPr lang="uk-UA" dirty="0" smtClean="0">
                <a:latin typeface="Times New Roman" pitchFamily="18" charset="0"/>
                <a:cs typeface="Times New Roman" pitchFamily="18" charset="0"/>
              </a:rPr>
              <a:t>На Україні з давніх-давен виготовляли багато різноманітного посуду – декоративного, господарського, столового. Формують посуд з глини на гончарному крузі, потім висушують, обпалюють у печі. Покривають його частіше коричневою, бежевою, зеленою поливою. Іноді він прикрашається нескладним орнаментом (прямі і хвилясті лінії, крапки, мазки, дуги).</a:t>
            </a:r>
          </a:p>
          <a:p>
            <a:pPr indent="447675" algn="just"/>
            <a:r>
              <a:rPr lang="uk-UA" dirty="0" smtClean="0">
                <a:latin typeface="Times New Roman" pitchFamily="18" charset="0"/>
                <a:cs typeface="Times New Roman" pitchFamily="18" charset="0"/>
              </a:rPr>
              <a:t>Народні іграшки – це традиційні </a:t>
            </a:r>
            <a:r>
              <a:rPr lang="uk-UA" dirty="0" err="1" smtClean="0">
                <a:latin typeface="Times New Roman" pitchFamily="18" charset="0"/>
                <a:cs typeface="Times New Roman" pitchFamily="18" charset="0"/>
              </a:rPr>
              <a:t>свистульки</a:t>
            </a:r>
            <a:r>
              <a:rPr lang="uk-UA" dirty="0" smtClean="0">
                <a:latin typeface="Times New Roman" pitchFamily="18" charset="0"/>
                <a:cs typeface="Times New Roman" pitchFamily="18" charset="0"/>
              </a:rPr>
              <a:t>, пташки, ляльки, вершники, качки, баранці, півники. Історія їх народження простежується з глибокої давнини. Протягом віків іграшка вбирала в себе кращі національні традиції, її створювали як предмет мистецтва, надаючи великої художньої довершеності. </a:t>
            </a:r>
          </a:p>
          <a:p>
            <a:pPr indent="447675" algn="just"/>
            <a:r>
              <a:rPr lang="uk-UA" dirty="0" smtClean="0">
                <a:latin typeface="Times New Roman" pitchFamily="18" charset="0"/>
                <a:cs typeface="Times New Roman" pitchFamily="18" charset="0"/>
              </a:rPr>
              <a:t>З метою збагачення знань дітей про декоративно-прикладне мистецтво та виховування інтересу до нього, поваги до майстрів та традицій минулого значне місце відведено саме цьому розділу.</a:t>
            </a:r>
            <a:endParaRPr lang="ru-RU" dirty="0" smtClean="0">
              <a:latin typeface="Times New Roman" pitchFamily="18" charset="0"/>
              <a:cs typeface="Times New Roman" pitchFamily="18" charset="0"/>
            </a:endParaRPr>
          </a:p>
          <a:p>
            <a:pPr indent="447675" algn="just"/>
            <a:endParaRPr lang="uk-UA"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2553955234"/>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64704" y="4860032"/>
            <a:ext cx="5328592" cy="432047"/>
          </a:xfrm>
        </p:spPr>
        <p:txBody>
          <a:bodyPr/>
          <a:lstStyle/>
          <a:p>
            <a:pPr algn="ctr"/>
            <a:r>
              <a:rPr lang="uk-UA"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НАЦІОНАЛЬНИЙ ОДЯГ</a:t>
            </a:r>
            <a:endParaRPr lang="ru-RU"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 name="Рисунок 6"/>
          <p:cNvPicPr>
            <a:picLocks noGrp="1" noChangeAspect="1"/>
          </p:cNvPicPr>
          <p:nvPr>
            <p:ph type="pic" idx="1"/>
          </p:nvPr>
        </p:nvPicPr>
        <p:blipFill>
          <a:blip r:embed="rId3" cstate="print">
            <a:extLst>
              <a:ext uri="{28A0092B-C50C-407E-A947-70E740481C1C}">
                <a14:useLocalDpi xmlns:a14="http://schemas.microsoft.com/office/drawing/2010/main" val="0"/>
              </a:ext>
            </a:extLst>
          </a:blip>
          <a:stretch>
            <a:fillRect/>
          </a:stretch>
        </p:blipFill>
        <p:spPr>
          <a:xfrm>
            <a:off x="764704" y="773578"/>
            <a:ext cx="5328592" cy="3996444"/>
          </a:xfrm>
          <a:prstGeom prst="round2DiagRect">
            <a:avLst>
              <a:gd name="adj1" fmla="val 16667"/>
              <a:gd name="adj2" fmla="val 0"/>
            </a:avLst>
          </a:prstGeom>
          <a:ln w="38100" cap="sq">
            <a:solidFill>
              <a:srgbClr val="C00000"/>
            </a:solidFill>
            <a:miter lim="800000"/>
          </a:ln>
          <a:effectLst>
            <a:outerShdw blurRad="254000" algn="tl" rotWithShape="0">
              <a:srgbClr val="000000">
                <a:alpha val="43000"/>
              </a:srgbClr>
            </a:outerShdw>
          </a:effectLst>
        </p:spPr>
      </p:pic>
      <p:sp>
        <p:nvSpPr>
          <p:cNvPr id="6" name="Текст 5"/>
          <p:cNvSpPr>
            <a:spLocks noGrp="1"/>
          </p:cNvSpPr>
          <p:nvPr>
            <p:ph type="body" sz="half" idx="2"/>
          </p:nvPr>
        </p:nvSpPr>
        <p:spPr>
          <a:xfrm>
            <a:off x="836712" y="5364088"/>
            <a:ext cx="5256584" cy="3096344"/>
          </a:xfrm>
        </p:spPr>
        <p:txBody>
          <a:bodyPr>
            <a:normAutofit/>
          </a:bodyPr>
          <a:lstStyle/>
          <a:p>
            <a:pPr indent="447675" algn="just"/>
            <a:r>
              <a:rPr lang="uk-UA" dirty="0" smtClean="0">
                <a:latin typeface="Times New Roman" pitchFamily="18" charset="0"/>
                <a:cs typeface="Times New Roman" pitchFamily="18" charset="0"/>
              </a:rPr>
              <a:t>Велике історичне та художнє значення українського народного костюма безумовне. Від глибокої давнини і протягом усього існування він задовольняв не лише матеріальні, а й духовні потреби людини, виконуючи необхідні побутові, соціальні, обрядові функції. </a:t>
            </a:r>
          </a:p>
          <a:p>
            <a:pPr indent="447675" algn="just"/>
            <a:r>
              <a:rPr lang="uk-UA" dirty="0" smtClean="0">
                <a:latin typeface="Times New Roman" pitchFamily="18" charset="0"/>
                <a:cs typeface="Times New Roman" pitchFamily="18" charset="0"/>
              </a:rPr>
              <a:t>З метою ознайомлення дітей з вишиванням як одним із видів українського декоративно-прикладного мистецтва, орнаментами вишиванок, елементами українського національного одягу, бачити спільне і відмінне в одязі хлопчиків і дівчаток, формування шанобливого ставлення до традицій українського народу, зокрема до національного вбрання  провідне місце займає саме ляльки в народному одязі.</a:t>
            </a:r>
          </a:p>
        </p:txBody>
      </p:sp>
    </p:spTree>
    <p:extLst>
      <p:ext uri="{BB962C8B-B14F-4D97-AF65-F5344CB8AC3E}">
        <p14:creationId xmlns:p14="http://schemas.microsoft.com/office/powerpoint/2010/main" val="3480085522"/>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64704" y="4860032"/>
            <a:ext cx="5328592" cy="432047"/>
          </a:xfrm>
        </p:spPr>
        <p:txBody>
          <a:bodyPr/>
          <a:lstStyle/>
          <a:p>
            <a:pPr algn="ctr"/>
            <a:r>
              <a:rPr lang="uk-UA"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МУЗИЧНІ ІНСТРУМЕНТИ</a:t>
            </a:r>
            <a:endParaRPr lang="ru-RU"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 name="Рисунок 6"/>
          <p:cNvPicPr>
            <a:picLocks noGrp="1" noChangeAspect="1"/>
          </p:cNvPicPr>
          <p:nvPr>
            <p:ph type="pic" idx="1"/>
          </p:nvPr>
        </p:nvPicPr>
        <p:blipFill>
          <a:blip r:embed="rId3" cstate="print">
            <a:extLst>
              <a:ext uri="{28A0092B-C50C-407E-A947-70E740481C1C}">
                <a14:useLocalDpi xmlns:a14="http://schemas.microsoft.com/office/drawing/2010/main" val="0"/>
              </a:ext>
            </a:extLst>
          </a:blip>
          <a:stretch>
            <a:fillRect/>
          </a:stretch>
        </p:blipFill>
        <p:spPr>
          <a:xfrm>
            <a:off x="764704" y="773578"/>
            <a:ext cx="5328592" cy="3996444"/>
          </a:xfrm>
          <a:prstGeom prst="round2DiagRect">
            <a:avLst>
              <a:gd name="adj1" fmla="val 16667"/>
              <a:gd name="adj2" fmla="val 0"/>
            </a:avLst>
          </a:prstGeom>
          <a:ln w="38100" cap="sq">
            <a:solidFill>
              <a:srgbClr val="C00000"/>
            </a:solidFill>
            <a:miter lim="800000"/>
          </a:ln>
          <a:effectLst>
            <a:outerShdw blurRad="254000" algn="tl" rotWithShape="0">
              <a:srgbClr val="000000">
                <a:alpha val="43000"/>
              </a:srgbClr>
            </a:outerShdw>
          </a:effectLst>
        </p:spPr>
      </p:pic>
      <p:sp>
        <p:nvSpPr>
          <p:cNvPr id="6" name="Текст 5"/>
          <p:cNvSpPr>
            <a:spLocks noGrp="1"/>
          </p:cNvSpPr>
          <p:nvPr>
            <p:ph type="body" sz="half" idx="2"/>
          </p:nvPr>
        </p:nvSpPr>
        <p:spPr>
          <a:xfrm>
            <a:off x="836712" y="5508104"/>
            <a:ext cx="5256584" cy="2952328"/>
          </a:xfrm>
        </p:spPr>
        <p:txBody>
          <a:bodyPr>
            <a:normAutofit/>
          </a:bodyPr>
          <a:lstStyle/>
          <a:p>
            <a:pPr indent="447675" algn="just"/>
            <a:r>
              <a:rPr lang="uk-UA" dirty="0" smtClean="0">
                <a:latin typeface="Times New Roman" pitchFamily="18" charset="0"/>
                <a:cs typeface="Times New Roman" pitchFamily="18" charset="0"/>
              </a:rPr>
              <a:t>Музичні інструменти України - це яскрава сторінка історії українського народу. Вони виявляють багатство його душі, творчу вдачу, свідчать про високу матеріальну й духовну культуру. Українські народні музичні інструменти є одним із яскравих підтверджень наспівного, мелодійного характеру української музики, її багатоголосся.</a:t>
            </a:r>
          </a:p>
          <a:p>
            <a:pPr indent="447675" algn="just"/>
            <a:r>
              <a:rPr lang="uk-UA" dirty="0" smtClean="0">
                <a:latin typeface="Times New Roman" pitchFamily="18" charset="0"/>
                <a:cs typeface="Times New Roman" pitchFamily="18" charset="0"/>
              </a:rPr>
              <a:t>З метою ознайомлення дітей з українськими народними інструментами, прищеплення любові до української народної музики, виховування патріотичних почуттів, любові до рідного краю засобами музики, значне місце у національному куточку посіли музичні інструменти.</a:t>
            </a:r>
          </a:p>
        </p:txBody>
      </p:sp>
    </p:spTree>
    <p:extLst>
      <p:ext uri="{BB962C8B-B14F-4D97-AF65-F5344CB8AC3E}">
        <p14:creationId xmlns:p14="http://schemas.microsoft.com/office/powerpoint/2010/main" val="2046103315"/>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64704" y="5076056"/>
            <a:ext cx="5328592" cy="432047"/>
          </a:xfrm>
        </p:spPr>
        <p:txBody>
          <a:bodyPr/>
          <a:lstStyle/>
          <a:p>
            <a:pPr algn="ctr"/>
            <a:r>
              <a:rPr lang="uk-UA"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НАРОДНА МУДРІСТЬ</a:t>
            </a:r>
            <a:endParaRPr lang="ru-RU"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 name="Рисунок 6"/>
          <p:cNvPicPr>
            <a:picLocks noGrp="1" noChangeAspect="1"/>
          </p:cNvPicPr>
          <p:nvPr>
            <p:ph type="pic" idx="1"/>
          </p:nvPr>
        </p:nvPicPr>
        <p:blipFill>
          <a:blip r:embed="rId3" cstate="print">
            <a:extLst>
              <a:ext uri="{28A0092B-C50C-407E-A947-70E740481C1C}">
                <a14:useLocalDpi xmlns:a14="http://schemas.microsoft.com/office/drawing/2010/main" val="0"/>
              </a:ext>
            </a:extLst>
          </a:blip>
          <a:stretch>
            <a:fillRect/>
          </a:stretch>
        </p:blipFill>
        <p:spPr>
          <a:xfrm>
            <a:off x="764704" y="773578"/>
            <a:ext cx="5328592" cy="3996444"/>
          </a:xfrm>
          <a:prstGeom prst="round2DiagRect">
            <a:avLst>
              <a:gd name="adj1" fmla="val 16667"/>
              <a:gd name="adj2" fmla="val 0"/>
            </a:avLst>
          </a:prstGeom>
          <a:ln w="38100" cap="sq">
            <a:solidFill>
              <a:srgbClr val="C00000"/>
            </a:solidFill>
            <a:miter lim="800000"/>
          </a:ln>
          <a:effectLst>
            <a:outerShdw blurRad="254000" algn="tl" rotWithShape="0">
              <a:srgbClr val="000000">
                <a:alpha val="43000"/>
              </a:srgbClr>
            </a:outerShdw>
          </a:effectLst>
        </p:spPr>
      </p:pic>
      <p:sp>
        <p:nvSpPr>
          <p:cNvPr id="6" name="Текст 5"/>
          <p:cNvSpPr>
            <a:spLocks noGrp="1"/>
          </p:cNvSpPr>
          <p:nvPr>
            <p:ph type="body" sz="half" idx="2"/>
          </p:nvPr>
        </p:nvSpPr>
        <p:spPr>
          <a:xfrm>
            <a:off x="836712" y="5652120"/>
            <a:ext cx="5256584" cy="2808312"/>
          </a:xfrm>
        </p:spPr>
        <p:txBody>
          <a:bodyPr>
            <a:normAutofit/>
          </a:bodyPr>
          <a:lstStyle/>
          <a:p>
            <a:pPr indent="447675" algn="just"/>
            <a:r>
              <a:rPr lang="uk-UA" dirty="0" smtClean="0">
                <a:latin typeface="Times New Roman" pitchFamily="18" charset="0"/>
                <a:cs typeface="Times New Roman" pitchFamily="18" charset="0"/>
              </a:rPr>
              <a:t>Виховання і навчання починається з казки. Кожна казка - це ланцюжок пригод, незвичайних ситуацій, що виникають у житті персонажів, а от же і їхніх дій щодо розв'язання певних завдань.</a:t>
            </a:r>
          </a:p>
          <a:p>
            <a:pPr indent="447675" algn="just"/>
            <a:r>
              <a:rPr lang="uk-UA" dirty="0" smtClean="0">
                <a:latin typeface="Times New Roman" pitchFamily="18" charset="0"/>
                <a:cs typeface="Times New Roman" pitchFamily="18" charset="0"/>
              </a:rPr>
              <a:t>Казка забезпечує змістовне, цікаве, радісне виховання та навчання дітей, є засобом всебічного розвитку особистості. Використання казки сприяє вирішенню завдань морального, розумового, екологічного виховання, розвиває мовленнєві та математичні здібності дітей.</a:t>
            </a:r>
          </a:p>
          <a:p>
            <a:pPr indent="447675" algn="just"/>
            <a:r>
              <a:rPr lang="uk-UA" dirty="0" smtClean="0">
                <a:latin typeface="Times New Roman" pitchFamily="18" charset="0"/>
                <a:cs typeface="Times New Roman" pitchFamily="18" charset="0"/>
              </a:rPr>
              <a:t>З метою формування національної свідомості засобами художнього слова у куточку розташовані перлини народної мудрості.</a:t>
            </a:r>
          </a:p>
        </p:txBody>
      </p:sp>
    </p:spTree>
    <p:extLst>
      <p:ext uri="{BB962C8B-B14F-4D97-AF65-F5344CB8AC3E}">
        <p14:creationId xmlns:p14="http://schemas.microsoft.com/office/powerpoint/2010/main" val="3300153558"/>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64704" y="5004048"/>
            <a:ext cx="5328592" cy="432047"/>
          </a:xfrm>
        </p:spPr>
        <p:txBody>
          <a:bodyPr/>
          <a:lstStyle/>
          <a:p>
            <a:pPr algn="ctr"/>
            <a:r>
              <a:rPr lang="uk-UA"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ЛЯЛЬКА-МОТАНКА</a:t>
            </a:r>
            <a:endParaRPr lang="ru-RU"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 name="Рисунок 6"/>
          <p:cNvPicPr>
            <a:picLocks noGrp="1" noChangeAspect="1"/>
          </p:cNvPicPr>
          <p:nvPr>
            <p:ph type="pic" idx="1"/>
          </p:nvPr>
        </p:nvPicPr>
        <p:blipFill>
          <a:blip r:embed="rId3" cstate="print">
            <a:extLst>
              <a:ext uri="{28A0092B-C50C-407E-A947-70E740481C1C}">
                <a14:useLocalDpi xmlns:a14="http://schemas.microsoft.com/office/drawing/2010/main" val="0"/>
              </a:ext>
            </a:extLst>
          </a:blip>
          <a:stretch>
            <a:fillRect/>
          </a:stretch>
        </p:blipFill>
        <p:spPr>
          <a:xfrm>
            <a:off x="764704" y="773578"/>
            <a:ext cx="5328592" cy="3996444"/>
          </a:xfrm>
          <a:prstGeom prst="round2DiagRect">
            <a:avLst>
              <a:gd name="adj1" fmla="val 16667"/>
              <a:gd name="adj2" fmla="val 0"/>
            </a:avLst>
          </a:prstGeom>
          <a:ln w="38100" cap="sq">
            <a:solidFill>
              <a:srgbClr val="C00000"/>
            </a:solidFill>
            <a:miter lim="800000"/>
          </a:ln>
          <a:effectLst>
            <a:outerShdw blurRad="254000" algn="tl" rotWithShape="0">
              <a:srgbClr val="000000">
                <a:alpha val="43000"/>
              </a:srgbClr>
            </a:outerShdw>
          </a:effectLst>
        </p:spPr>
      </p:pic>
      <p:sp>
        <p:nvSpPr>
          <p:cNvPr id="6" name="Текст 5"/>
          <p:cNvSpPr>
            <a:spLocks noGrp="1"/>
          </p:cNvSpPr>
          <p:nvPr>
            <p:ph type="body" sz="half" idx="2"/>
          </p:nvPr>
        </p:nvSpPr>
        <p:spPr>
          <a:xfrm>
            <a:off x="836712" y="5652120"/>
            <a:ext cx="5256584" cy="2808312"/>
          </a:xfrm>
        </p:spPr>
        <p:txBody>
          <a:bodyPr>
            <a:normAutofit/>
          </a:bodyPr>
          <a:lstStyle/>
          <a:p>
            <a:pPr indent="447675" algn="just"/>
            <a:r>
              <a:rPr lang="uk-UA" dirty="0" err="1" smtClean="0">
                <a:latin typeface="Times New Roman" pitchFamily="18" charset="0"/>
                <a:cs typeface="Times New Roman" pitchFamily="18" charset="0"/>
              </a:rPr>
              <a:t>Лялька-мотанка</a:t>
            </a:r>
            <a:r>
              <a:rPr lang="uk-UA" dirty="0" smtClean="0">
                <a:latin typeface="Times New Roman" pitchFamily="18" charset="0"/>
                <a:cs typeface="Times New Roman" pitchFamily="18" charset="0"/>
              </a:rPr>
              <a:t> – це одна з найдавніших народних іграшок, яка, пройшовши крізь тисячоліття, існує і є дуже популярною навіть сьогодні. </a:t>
            </a:r>
            <a:r>
              <a:rPr lang="uk-UA" dirty="0" err="1" smtClean="0">
                <a:latin typeface="Times New Roman" pitchFamily="18" charset="0"/>
                <a:cs typeface="Times New Roman" pitchFamily="18" charset="0"/>
              </a:rPr>
              <a:t>Лялька-мотанка</a:t>
            </a:r>
            <a:r>
              <a:rPr lang="uk-UA" dirty="0" smtClean="0">
                <a:latin typeface="Times New Roman" pitchFamily="18" charset="0"/>
                <a:cs typeface="Times New Roman" pitchFamily="18" charset="0"/>
              </a:rPr>
              <a:t> виконувала роль оберегу, була символом </a:t>
            </a:r>
            <a:r>
              <a:rPr lang="uk-UA" dirty="0" err="1" smtClean="0">
                <a:latin typeface="Times New Roman" pitchFamily="18" charset="0"/>
                <a:cs typeface="Times New Roman" pitchFamily="18" charset="0"/>
              </a:rPr>
              <a:t>матері-прародительниці</a:t>
            </a:r>
            <a:r>
              <a:rPr lang="uk-UA" dirty="0" smtClean="0">
                <a:latin typeface="Times New Roman" pitchFamily="18" charset="0"/>
                <a:cs typeface="Times New Roman" pitchFamily="18" charset="0"/>
              </a:rPr>
              <a:t>, символом мудрості, берегинею роду. Секрети виготовлення ляльок передавалися в родині від матері до дочки. Коли дівчина виходила заміж, мати дарувала їй </a:t>
            </a:r>
            <a:r>
              <a:rPr lang="uk-UA" dirty="0" err="1" smtClean="0">
                <a:latin typeface="Times New Roman" pitchFamily="18" charset="0"/>
                <a:cs typeface="Times New Roman" pitchFamily="18" charset="0"/>
              </a:rPr>
              <a:t>ляльку-мотанку</a:t>
            </a:r>
            <a:r>
              <a:rPr lang="uk-UA" dirty="0" smtClean="0">
                <a:latin typeface="Times New Roman" pitchFamily="18" charset="0"/>
                <a:cs typeface="Times New Roman" pitchFamily="18" charset="0"/>
              </a:rPr>
              <a:t>, як оберіг для нової домівки.</a:t>
            </a:r>
          </a:p>
          <a:p>
            <a:pPr indent="447675" algn="just"/>
            <a:r>
              <a:rPr lang="uk-UA" dirty="0" smtClean="0">
                <a:latin typeface="Times New Roman" pitchFamily="18" charset="0"/>
                <a:cs typeface="Times New Roman" pitchFamily="18" charset="0"/>
              </a:rPr>
              <a:t>З метою виховування інтересу до розмаїття іграшкового світу, до народної творчості, духовності, доброти, </a:t>
            </a:r>
            <a:r>
              <a:rPr lang="uk-UA" dirty="0" err="1" smtClean="0">
                <a:latin typeface="Times New Roman" pitchFamily="18" charset="0"/>
                <a:cs typeface="Times New Roman" pitchFamily="18" charset="0"/>
              </a:rPr>
              <a:t>ніжністі</a:t>
            </a:r>
            <a:r>
              <a:rPr lang="uk-UA" dirty="0" smtClean="0">
                <a:latin typeface="Times New Roman" pitchFamily="18" charset="0"/>
                <a:cs typeface="Times New Roman" pitchFamily="18" charset="0"/>
              </a:rPr>
              <a:t>, лагідності та емоційно-ціннісного ставлення до народних оберегів, </a:t>
            </a:r>
            <a:r>
              <a:rPr lang="uk-UA" dirty="0" err="1" smtClean="0">
                <a:latin typeface="Times New Roman" pitchFamily="18" charset="0"/>
                <a:cs typeface="Times New Roman" pitchFamily="18" charset="0"/>
              </a:rPr>
              <a:t>ляльки-мотанки</a:t>
            </a:r>
            <a:r>
              <a:rPr lang="uk-UA" dirty="0" smtClean="0">
                <a:latin typeface="Times New Roman" pitchFamily="18" charset="0"/>
                <a:cs typeface="Times New Roman" pitchFamily="18" charset="0"/>
              </a:rPr>
              <a:t> мають значне місце в українському куточку.</a:t>
            </a:r>
          </a:p>
          <a:p>
            <a:pPr indent="447675" algn="just"/>
            <a:endParaRPr lang="uk-UA"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471347531"/>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64704" y="5508104"/>
            <a:ext cx="5328592" cy="432047"/>
          </a:xfrm>
        </p:spPr>
        <p:txBody>
          <a:bodyPr/>
          <a:lstStyle/>
          <a:p>
            <a:pPr algn="ctr"/>
            <a:r>
              <a:rPr lang="uk-UA"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ЛЯЛЬКА-</a:t>
            </a:r>
            <a:r>
              <a:rPr lang="uk-UA"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ГОСПОДИНЯ</a:t>
            </a:r>
            <a:endParaRPr lang="ru-RU"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 name="Рисунок 6"/>
          <p:cNvPicPr>
            <a:picLocks noGrp="1" noChangeAspect="1"/>
          </p:cNvPicPr>
          <p:nvPr>
            <p:ph type="pic" idx="1"/>
          </p:nvPr>
        </p:nvPicPr>
        <p:blipFill>
          <a:blip r:embed="rId3" cstate="print">
            <a:extLst>
              <a:ext uri="{28A0092B-C50C-407E-A947-70E740481C1C}">
                <a14:useLocalDpi xmlns:a14="http://schemas.microsoft.com/office/drawing/2010/main" val="0"/>
              </a:ext>
            </a:extLst>
          </a:blip>
          <a:stretch>
            <a:fillRect/>
          </a:stretch>
        </p:blipFill>
        <p:spPr>
          <a:xfrm>
            <a:off x="764704" y="1187624"/>
            <a:ext cx="5328592" cy="3996444"/>
          </a:xfrm>
          <a:prstGeom prst="round2DiagRect">
            <a:avLst>
              <a:gd name="adj1" fmla="val 16667"/>
              <a:gd name="adj2" fmla="val 0"/>
            </a:avLst>
          </a:prstGeom>
          <a:ln w="38100" cap="sq">
            <a:solidFill>
              <a:srgbClr val="C00000"/>
            </a:solidFill>
            <a:miter lim="800000"/>
          </a:ln>
          <a:effectLst>
            <a:outerShdw blurRad="254000" algn="tl" rotWithShape="0">
              <a:srgbClr val="000000">
                <a:alpha val="43000"/>
              </a:srgbClr>
            </a:outerShdw>
          </a:effectLst>
        </p:spPr>
      </p:pic>
      <p:sp>
        <p:nvSpPr>
          <p:cNvPr id="6" name="Текст 5"/>
          <p:cNvSpPr>
            <a:spLocks noGrp="1"/>
          </p:cNvSpPr>
          <p:nvPr>
            <p:ph type="body" sz="half" idx="2"/>
          </p:nvPr>
        </p:nvSpPr>
        <p:spPr>
          <a:xfrm>
            <a:off x="836712" y="6156176"/>
            <a:ext cx="5256584" cy="1944216"/>
          </a:xfrm>
        </p:spPr>
        <p:txBody>
          <a:bodyPr>
            <a:normAutofit/>
          </a:bodyPr>
          <a:lstStyle/>
          <a:p>
            <a:pPr indent="447675" algn="just"/>
            <a:r>
              <a:rPr lang="uk-UA" dirty="0" smtClean="0">
                <a:latin typeface="Times New Roman" pitchFamily="18" charset="0"/>
                <a:cs typeface="Times New Roman" pitchFamily="18" charset="0"/>
              </a:rPr>
              <a:t>З метою формування національної свідомості дітей шляхом залучення до самобутнього побуту, шанобливого ставлення до своєї родини, свого роду, усвідомлення своєї приналежності до української нації, виховування високих духовно-моральних почуттів: любові до батьків, предків, </a:t>
            </a:r>
            <a:r>
              <a:rPr lang="uk-UA" dirty="0" smtClean="0">
                <a:latin typeface="Times New Roman" pitchFamily="18" charset="0"/>
                <a:cs typeface="Times New Roman" pitchFamily="18" charset="0"/>
              </a:rPr>
              <a:t>України значне місце відведено ляльці-господині, як символу добробуту, берегині домівки та гостинності.</a:t>
            </a:r>
            <a:endParaRPr lang="uk-UA" dirty="0" smtClean="0">
              <a:latin typeface="Times New Roman" pitchFamily="18" charset="0"/>
              <a:cs typeface="Times New Roman" pitchFamily="18" charset="0"/>
            </a:endParaRPr>
          </a:p>
          <a:p>
            <a:pPr indent="447675" algn="just"/>
            <a:endParaRPr lang="uk-UA"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1220188782"/>
      </p:ext>
    </p:extLst>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TotalTime>
  <Words>1132</Words>
  <Application>Microsoft Office PowerPoint</Application>
  <PresentationFormat>Экран (4:3)</PresentationFormat>
  <Paragraphs>35</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КУТОЧОК ДЕРЖАВНОЇ СИМВОЛІКИ</vt:lpstr>
      <vt:lpstr>НАЦІОНАЛЬНИЙ КУТОЧОК ГРУПИ № 4</vt:lpstr>
      <vt:lpstr>БЕЗ ВЕРБИ І КАЛИНИ НЕМА УКРАЇНИ</vt:lpstr>
      <vt:lpstr>ДЕКОРАТИВНИЙ ПОСУД</vt:lpstr>
      <vt:lpstr>НАЦІОНАЛЬНИЙ ОДЯГ</vt:lpstr>
      <vt:lpstr>МУЗИЧНІ ІНСТРУМЕНТИ</vt:lpstr>
      <vt:lpstr>НАРОДНА МУДРІСТЬ</vt:lpstr>
      <vt:lpstr>ЛЯЛЬКА-МОТАНКА</vt:lpstr>
      <vt:lpstr>ЛЯЛЬКА-ГОСПОДИНЯ</vt:lpstr>
      <vt:lpstr>УКРАЇНСЬКИЙ ВІНОЧОК</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15</cp:revision>
  <dcterms:created xsi:type="dcterms:W3CDTF">2015-11-13T10:40:15Z</dcterms:created>
  <dcterms:modified xsi:type="dcterms:W3CDTF">2015-11-16T08:49:16Z</dcterms:modified>
</cp:coreProperties>
</file>