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xlsx" ContentType="application/vnd.openxmlformats-officedocument.spreadsheetml.sheet"/>
  <Override PartName="/ppt/charts/chart3.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charts/chart6.xml" ContentType="application/vnd.openxmlformats-officedocument.drawingml.chart+xml"/>
  <Default Extension="gif" ContentType="image/gif"/>
  <Override PartName="/ppt/charts/chart4.xml" ContentType="application/vnd.openxmlformats-officedocument.drawingml.char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Override3.xml" ContentType="application/vnd.openxmlformats-officedocument.themeOverr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4"/>
  </p:notesMasterIdLst>
  <p:sldIdLst>
    <p:sldId id="259" r:id="rId2"/>
    <p:sldId id="346" r:id="rId3"/>
    <p:sldId id="260" r:id="rId4"/>
    <p:sldId id="261" r:id="rId5"/>
    <p:sldId id="262" r:id="rId6"/>
    <p:sldId id="263" r:id="rId7"/>
    <p:sldId id="270" r:id="rId8"/>
    <p:sldId id="271" r:id="rId9"/>
    <p:sldId id="272" r:id="rId10"/>
    <p:sldId id="273" r:id="rId11"/>
    <p:sldId id="274" r:id="rId12"/>
    <p:sldId id="275" r:id="rId13"/>
    <p:sldId id="276" r:id="rId14"/>
    <p:sldId id="335" r:id="rId15"/>
    <p:sldId id="354" r:id="rId16"/>
    <p:sldId id="355" r:id="rId17"/>
    <p:sldId id="356" r:id="rId18"/>
    <p:sldId id="357" r:id="rId19"/>
    <p:sldId id="378" r:id="rId20"/>
    <p:sldId id="358" r:id="rId21"/>
    <p:sldId id="379" r:id="rId22"/>
    <p:sldId id="359" r:id="rId23"/>
    <p:sldId id="380" r:id="rId24"/>
    <p:sldId id="373" r:id="rId25"/>
    <p:sldId id="374" r:id="rId26"/>
    <p:sldId id="382" r:id="rId27"/>
    <p:sldId id="375" r:id="rId28"/>
    <p:sldId id="360" r:id="rId29"/>
    <p:sldId id="361" r:id="rId30"/>
    <p:sldId id="363" r:id="rId31"/>
    <p:sldId id="364" r:id="rId32"/>
    <p:sldId id="365" r:id="rId33"/>
    <p:sldId id="372" r:id="rId34"/>
    <p:sldId id="366" r:id="rId35"/>
    <p:sldId id="376" r:id="rId36"/>
    <p:sldId id="367" r:id="rId37"/>
    <p:sldId id="371" r:id="rId38"/>
    <p:sldId id="279" r:id="rId39"/>
    <p:sldId id="342" r:id="rId40"/>
    <p:sldId id="341" r:id="rId41"/>
    <p:sldId id="345" r:id="rId42"/>
    <p:sldId id="349" r:id="rId43"/>
    <p:sldId id="292" r:id="rId44"/>
    <p:sldId id="293" r:id="rId45"/>
    <p:sldId id="294" r:id="rId46"/>
    <p:sldId id="295" r:id="rId47"/>
    <p:sldId id="296" r:id="rId48"/>
    <p:sldId id="297" r:id="rId49"/>
    <p:sldId id="298" r:id="rId50"/>
    <p:sldId id="300" r:id="rId51"/>
    <p:sldId id="301" r:id="rId52"/>
    <p:sldId id="302" r:id="rId53"/>
    <p:sldId id="303" r:id="rId54"/>
    <p:sldId id="304" r:id="rId55"/>
    <p:sldId id="306" r:id="rId56"/>
    <p:sldId id="305" r:id="rId57"/>
    <p:sldId id="307" r:id="rId58"/>
    <p:sldId id="308" r:id="rId59"/>
    <p:sldId id="309" r:id="rId60"/>
    <p:sldId id="311" r:id="rId61"/>
    <p:sldId id="312" r:id="rId62"/>
    <p:sldId id="313" r:id="rId63"/>
    <p:sldId id="314" r:id="rId64"/>
    <p:sldId id="315" r:id="rId65"/>
    <p:sldId id="316" r:id="rId66"/>
    <p:sldId id="317" r:id="rId67"/>
    <p:sldId id="319" r:id="rId68"/>
    <p:sldId id="318" r:id="rId69"/>
    <p:sldId id="321" r:id="rId70"/>
    <p:sldId id="325" r:id="rId71"/>
    <p:sldId id="326" r:id="rId72"/>
    <p:sldId id="327" r:id="rId7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1131"/>
    <a:srgbClr val="00582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100" d="100"/>
          <a:sy n="100" d="100"/>
        </p:scale>
        <p:origin x="-204" y="-1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2" Type="http://schemas.openxmlformats.org/officeDocument/2006/relationships/package" Target="../embeddings/_____Microsoft_Office_Excel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_____Microsoft_Office_Excel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_____Microsoft_Office_Excel3.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1" Type="http://schemas.openxmlformats.org/officeDocument/2006/relationships/package" Target="../embeddings/_____Microsoft_Office_Excel4.xlsx"/></Relationships>
</file>

<file path=ppt/charts/_rels/chart5.xml.rels><?xml version="1.0" encoding="UTF-8" standalone="yes"?>
<Relationships xmlns="http://schemas.openxmlformats.org/package/2006/relationships"><Relationship Id="rId1" Type="http://schemas.openxmlformats.org/officeDocument/2006/relationships/package" Target="../embeddings/_____Microsoft_Office_Excel5.xlsx"/></Relationships>
</file>

<file path=ppt/charts/_rels/chart6.xml.rels><?xml version="1.0" encoding="UTF-8" standalone="yes"?>
<Relationships xmlns="http://schemas.openxmlformats.org/package/2006/relationships"><Relationship Id="rId2" Type="http://schemas.openxmlformats.org/officeDocument/2006/relationships/package" Target="../embeddings/_____Microsoft_Office_Excel6.xlsx"/><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c:lang val="ru-RU"/>
  <c:style val="34"/>
  <c:clrMapOvr bg1="lt1" tx1="dk1" bg2="lt2" tx2="dk2" accent1="accent1" accent2="accent2" accent3="accent3" accent4="accent4" accent5="accent5" accent6="accent6" hlink="hlink" folHlink="folHlink"/>
  <c:chart>
    <c:autoTitleDeleted val="1"/>
    <c:view3D>
      <c:rotX val="30"/>
      <c:perspective val="30"/>
    </c:view3D>
    <c:plotArea>
      <c:layout>
        <c:manualLayout>
          <c:layoutTarget val="inner"/>
          <c:xMode val="edge"/>
          <c:yMode val="edge"/>
          <c:x val="0.14791427848972402"/>
          <c:y val="2.5833333333333708E-2"/>
          <c:w val="0.78203491444225037"/>
          <c:h val="0.97416675425072841"/>
        </c:manualLayout>
      </c:layout>
      <c:pie3DChart>
        <c:varyColors val="1"/>
        <c:ser>
          <c:idx val="0"/>
          <c:order val="0"/>
          <c:tx>
            <c:strRef>
              <c:f>Аркуш1!$B$1</c:f>
              <c:strCache>
                <c:ptCount val="1"/>
                <c:pt idx="0">
                  <c:v>Продаж</c:v>
                </c:pt>
              </c:strCache>
            </c:strRef>
          </c:tx>
          <c:spPr>
            <a:solidFill>
              <a:srgbClr val="FF0000"/>
            </a:solidFill>
          </c:spPr>
          <c:explosion val="25"/>
          <c:dPt>
            <c:idx val="0"/>
            <c:spPr>
              <a:solidFill>
                <a:srgbClr val="0033CC"/>
              </a:solidFill>
              <a:scene3d>
                <a:camera prst="orthographicFront"/>
                <a:lightRig rig="threePt" dir="t"/>
              </a:scene3d>
              <a:sp3d>
                <a:bevelT w="139700" h="139700" prst="divot"/>
                <a:contourClr>
                  <a:srgbClr val="000000"/>
                </a:contourClr>
              </a:sp3d>
            </c:spPr>
          </c:dPt>
          <c:dPt>
            <c:idx val="1"/>
            <c:spPr>
              <a:solidFill>
                <a:srgbClr val="FF0000"/>
              </a:solidFill>
              <a:effectLst>
                <a:outerShdw blurRad="50800" dist="38100" algn="l" rotWithShape="0">
                  <a:prstClr val="black">
                    <a:alpha val="40000"/>
                  </a:prstClr>
                </a:outerShdw>
              </a:effectLst>
              <a:scene3d>
                <a:camera prst="orthographicFront"/>
                <a:lightRig rig="threePt" dir="t"/>
              </a:scene3d>
              <a:sp3d>
                <a:bevelT w="139700" h="139700" prst="divot"/>
                <a:contourClr>
                  <a:srgbClr val="000000"/>
                </a:contourClr>
              </a:sp3d>
            </c:spPr>
          </c:dPt>
          <c:dLbls>
            <c:dLbl>
              <c:idx val="0"/>
              <c:layout>
                <c:manualLayout>
                  <c:x val="-7.807136914261581E-2"/>
                  <c:y val="-0.15566289512079584"/>
                </c:manualLayout>
              </c:layout>
              <c:spPr/>
              <c:txPr>
                <a:bodyPr/>
                <a:lstStyle/>
                <a:p>
                  <a:pPr>
                    <a:defRPr sz="26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defRPr>
                  </a:pPr>
                  <a:endParaRPr lang="ru-RU"/>
                </a:p>
              </c:txPr>
              <c:dLblPos val="bestFit"/>
              <c:showVal val="1"/>
              <c:extLst>
                <c:ext xmlns:c15="http://schemas.microsoft.com/office/drawing/2012/chart" uri="{CE6537A1-D6FC-4f65-9D91-7224C49458BB}">
                  <c15:layout/>
                </c:ext>
              </c:extLst>
            </c:dLbl>
            <c:dLbl>
              <c:idx val="1"/>
              <c:layout>
                <c:manualLayout>
                  <c:x val="5.2986419136380782E-2"/>
                  <c:y val="-0.24431686492792884"/>
                </c:manualLayout>
              </c:layout>
              <c:tx>
                <c:rich>
                  <a:bodyPr/>
                  <a:lstStyle/>
                  <a:p>
                    <a:pPr>
                      <a:defRPr sz="26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defRPr>
                    </a:pPr>
                    <a:r>
                      <a:rPr lang="uk-UA" dirty="0" smtClean="0"/>
                      <a:t>68</a:t>
                    </a:r>
                    <a:r>
                      <a:rPr lang="en-US" dirty="0" smtClean="0"/>
                      <a:t>%</a:t>
                    </a:r>
                    <a:endParaRPr lang="en-US" dirty="0"/>
                  </a:p>
                </c:rich>
              </c:tx>
              <c:spPr/>
              <c:dLblPos val="bestFit"/>
              <c:showVal val="1"/>
              <c:extLst>
                <c:ext xmlns:c15="http://schemas.microsoft.com/office/drawing/2012/chart" uri="{CE6537A1-D6FC-4f65-9D91-7224C49458BB}">
                  <c15:layout/>
                </c:ext>
              </c:extLst>
            </c:dLbl>
            <c:delete val="1"/>
            <c:extLst>
              <c:ext xmlns:c15="http://schemas.microsoft.com/office/drawing/2012/chart" uri="{CE6537A1-D6FC-4f65-9D91-7224C49458BB}"/>
            </c:extLst>
          </c:dLbls>
          <c:cat>
            <c:strRef>
              <c:f>Аркуш1!$A$2:$A$3</c:f>
              <c:strCache>
                <c:ptCount val="2"/>
                <c:pt idx="0">
                  <c:v>вища освіта</c:v>
                </c:pt>
                <c:pt idx="1">
                  <c:v>середня спеціальна освіта</c:v>
                </c:pt>
              </c:strCache>
            </c:strRef>
          </c:cat>
          <c:val>
            <c:numRef>
              <c:f>Аркуш1!$B$2:$B$3</c:f>
              <c:numCache>
                <c:formatCode>0%</c:formatCode>
                <c:ptCount val="2"/>
                <c:pt idx="0">
                  <c:v>0.32000000000000012</c:v>
                </c:pt>
                <c:pt idx="1">
                  <c:v>0.68000000000000038</c:v>
                </c:pt>
              </c:numCache>
            </c:numRef>
          </c:val>
        </c:ser>
      </c:pie3DChart>
      <c:spPr>
        <a:noFill/>
        <a:ln w="25400">
          <a:noFill/>
        </a:ln>
      </c:spPr>
    </c:plotArea>
    <c:legend>
      <c:legendPos val="r"/>
      <c:layout>
        <c:manualLayout>
          <c:xMode val="edge"/>
          <c:yMode val="edge"/>
          <c:x val="0.12721759287713988"/>
          <c:y val="0.79678617492401049"/>
          <c:w val="0.77165735320626549"/>
          <c:h val="0.15642755995706994"/>
        </c:manualLayout>
      </c:layout>
      <c:txPr>
        <a:bodyPr/>
        <a:lstStyle/>
        <a:p>
          <a:pPr>
            <a:defRPr sz="1600" b="1">
              <a:latin typeface="Times New Roman" pitchFamily="18" charset="0"/>
              <a:cs typeface="Times New Roman" pitchFamily="18" charset="0"/>
            </a:defRPr>
          </a:pPr>
          <a:endParaRPr lang="ru-RU"/>
        </a:p>
      </c:txPr>
    </c:legend>
    <c:plotVisOnly val="1"/>
    <c:dispBlanksAs val="zero"/>
  </c:chart>
  <c:externalData r:id="rId2"/>
</c:chartSpace>
</file>

<file path=ppt/charts/chart2.xml><?xml version="1.0" encoding="utf-8"?>
<c:chartSpace xmlns:c="http://schemas.openxmlformats.org/drawingml/2006/chart" xmlns:a="http://schemas.openxmlformats.org/drawingml/2006/main" xmlns:r="http://schemas.openxmlformats.org/officeDocument/2006/relationships">
  <c:lang val="ru-RU"/>
  <c:style val="36"/>
  <c:clrMapOvr bg1="lt1" tx1="dk1" bg2="lt2" tx2="dk2" accent1="accent1" accent2="accent2" accent3="accent3" accent4="accent4" accent5="accent5" accent6="accent6" hlink="hlink" folHlink="folHlink"/>
  <c:chart>
    <c:autoTitleDeleted val="1"/>
    <c:view3D>
      <c:depthPercent val="100"/>
      <c:perspective val="30"/>
    </c:view3D>
    <c:plotArea>
      <c:layout/>
      <c:bar3DChart>
        <c:barDir val="col"/>
        <c:grouping val="clustered"/>
        <c:ser>
          <c:idx val="0"/>
          <c:order val="0"/>
          <c:tx>
            <c:strRef>
              <c:f>Аркуш1!$B$1</c:f>
              <c:strCache>
                <c:ptCount val="1"/>
                <c:pt idx="0">
                  <c:v>за віком</c:v>
                </c:pt>
              </c:strCache>
            </c:strRef>
          </c:tx>
          <c:spPr>
            <a:solidFill>
              <a:srgbClr val="0000FF"/>
            </a:solidFill>
            <a:effectLst>
              <a:outerShdw blurRad="50800" dist="38100" dir="2700000" algn="tl" rotWithShape="0">
                <a:prstClr val="black">
                  <a:alpha val="40000"/>
                </a:prstClr>
              </a:outerShdw>
            </a:effectLst>
          </c:spPr>
          <c:dLbls>
            <c:dLbl>
              <c:idx val="0"/>
              <c:layout/>
              <c:tx>
                <c:rich>
                  <a:bodyPr/>
                  <a:lstStyle/>
                  <a:p>
                    <a:r>
                      <a:rPr lang="ru-RU" dirty="0" smtClean="0"/>
                      <a:t>10,5%</a:t>
                    </a:r>
                    <a:endParaRPr lang="en-US" dirty="0"/>
                  </a:p>
                </c:rich>
              </c:tx>
              <c:showVal val="1"/>
            </c:dLbl>
            <c:dLbl>
              <c:idx val="3"/>
              <c:layout/>
              <c:tx>
                <c:rich>
                  <a:bodyPr/>
                  <a:lstStyle/>
                  <a:p>
                    <a:r>
                      <a:rPr lang="en-US" dirty="0" smtClean="0"/>
                      <a:t>3</a:t>
                    </a:r>
                    <a:r>
                      <a:rPr lang="uk-UA" dirty="0" smtClean="0"/>
                      <a:t>7</a:t>
                    </a:r>
                    <a:r>
                      <a:rPr lang="en-US" dirty="0" smtClean="0"/>
                      <a:t>%</a:t>
                    </a:r>
                    <a:endParaRPr lang="en-US" dirty="0"/>
                  </a:p>
                </c:rich>
              </c:tx>
              <c:showVal val="1"/>
              <c:extLst>
                <c:ext xmlns:c15="http://schemas.microsoft.com/office/drawing/2012/chart" uri="{CE6537A1-D6FC-4f65-9D91-7224C49458BB}">
                  <c15:layout/>
                </c:ext>
              </c:extLst>
            </c:dLbl>
            <c:dLbl>
              <c:idx val="4"/>
              <c:layout>
                <c:manualLayout>
                  <c:x val="0"/>
                  <c:y val="0"/>
                </c:manualLayout>
              </c:layout>
              <c:tx>
                <c:rich>
                  <a:bodyPr/>
                  <a:lstStyle/>
                  <a:p>
                    <a:r>
                      <a:rPr lang="uk-UA" dirty="0" smtClean="0"/>
                      <a:t>10,5</a:t>
                    </a:r>
                    <a:r>
                      <a:rPr lang="en-US" dirty="0" smtClean="0"/>
                      <a:t>%</a:t>
                    </a:r>
                    <a:endParaRPr lang="en-US" dirty="0"/>
                  </a:p>
                </c:rich>
              </c:tx>
              <c:showVal val="1"/>
              <c:extLst>
                <c:ext xmlns:c15="http://schemas.microsoft.com/office/drawing/2012/chart" uri="{CE6537A1-D6FC-4f65-9D91-7224C49458BB}">
                  <c15:layout/>
                </c:ext>
              </c:extLst>
            </c:dLbl>
            <c:spPr>
              <a:noFill/>
              <a:ln>
                <a:noFill/>
              </a:ln>
              <a:effectLst/>
            </c:spPr>
            <c:txPr>
              <a:bodyPr/>
              <a:lstStyle/>
              <a:p>
                <a:pPr>
                  <a:defRPr b="1">
                    <a:latin typeface="Times New Roman" pitchFamily="18" charset="0"/>
                    <a:cs typeface="Times New Roman" pitchFamily="18" charset="0"/>
                  </a:defRPr>
                </a:pPr>
                <a:endParaRPr lang="ru-RU"/>
              </a:p>
            </c:txPr>
            <c:showVal val="1"/>
            <c:extLst>
              <c:ext xmlns:c15="http://schemas.microsoft.com/office/drawing/2012/chart" uri="{CE6537A1-D6FC-4f65-9D91-7224C49458BB}">
                <c15:layout/>
                <c15:showLeaderLines val="0"/>
              </c:ext>
            </c:extLst>
          </c:dLbls>
          <c:cat>
            <c:strRef>
              <c:f>Аркуш1!$A$2:$A$6</c:f>
              <c:strCache>
                <c:ptCount val="5"/>
                <c:pt idx="0">
                  <c:v>20-30 років</c:v>
                </c:pt>
                <c:pt idx="1">
                  <c:v>30-40 років</c:v>
                </c:pt>
                <c:pt idx="2">
                  <c:v>40-50 років</c:v>
                </c:pt>
                <c:pt idx="3">
                  <c:v>50-60 років</c:v>
                </c:pt>
                <c:pt idx="4">
                  <c:v>60-70 років</c:v>
                </c:pt>
              </c:strCache>
            </c:strRef>
          </c:cat>
          <c:val>
            <c:numRef>
              <c:f>Аркуш1!$B$2:$B$6</c:f>
              <c:numCache>
                <c:formatCode>0%</c:formatCode>
                <c:ptCount val="5"/>
                <c:pt idx="0" formatCode="0.00%">
                  <c:v>0.10500000000000002</c:v>
                </c:pt>
                <c:pt idx="1">
                  <c:v>0.26</c:v>
                </c:pt>
                <c:pt idx="2">
                  <c:v>0.16</c:v>
                </c:pt>
                <c:pt idx="3" formatCode="0.00%">
                  <c:v>0.37000000000000011</c:v>
                </c:pt>
                <c:pt idx="4" formatCode="0.00%">
                  <c:v>0.10500000000000002</c:v>
                </c:pt>
              </c:numCache>
            </c:numRef>
          </c:val>
        </c:ser>
        <c:shape val="pyramid"/>
        <c:axId val="82963072"/>
        <c:axId val="84451712"/>
        <c:axId val="0"/>
      </c:bar3DChart>
      <c:catAx>
        <c:axId val="82963072"/>
        <c:scaling>
          <c:orientation val="minMax"/>
        </c:scaling>
        <c:axPos val="b"/>
        <c:numFmt formatCode="General" sourceLinked="1"/>
        <c:tickLblPos val="nextTo"/>
        <c:txPr>
          <a:bodyPr/>
          <a:lstStyle/>
          <a:p>
            <a:pPr>
              <a:defRPr sz="1200" b="1">
                <a:latin typeface="Times New Roman" pitchFamily="18" charset="0"/>
                <a:cs typeface="Times New Roman" pitchFamily="18" charset="0"/>
              </a:defRPr>
            </a:pPr>
            <a:endParaRPr lang="ru-RU"/>
          </a:p>
        </c:txPr>
        <c:crossAx val="84451712"/>
        <c:crosses val="autoZero"/>
        <c:auto val="1"/>
        <c:lblAlgn val="ctr"/>
        <c:lblOffset val="100"/>
      </c:catAx>
      <c:valAx>
        <c:axId val="84451712"/>
        <c:scaling>
          <c:orientation val="minMax"/>
        </c:scaling>
        <c:axPos val="l"/>
        <c:majorGridlines/>
        <c:numFmt formatCode="0.00%" sourceLinked="1"/>
        <c:tickLblPos val="nextTo"/>
        <c:txPr>
          <a:bodyPr/>
          <a:lstStyle/>
          <a:p>
            <a:pPr>
              <a:defRPr b="1">
                <a:latin typeface="Times New Roman" pitchFamily="18" charset="0"/>
                <a:cs typeface="Times New Roman" pitchFamily="18" charset="0"/>
              </a:defRPr>
            </a:pPr>
            <a:endParaRPr lang="ru-RU"/>
          </a:p>
        </c:txPr>
        <c:crossAx val="82963072"/>
        <c:crosses val="autoZero"/>
        <c:crossBetween val="between"/>
      </c:valAx>
      <c:spPr>
        <a:noFill/>
        <a:ln w="25400">
          <a:noFill/>
        </a:ln>
      </c:spPr>
    </c:plotArea>
    <c:plotVisOnly val="1"/>
    <c:dispBlanksAs val="gap"/>
  </c:chart>
  <c:externalData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style val="10"/>
  <c:clrMapOvr bg1="lt1" tx1="dk1" bg2="lt2" tx2="dk2" accent1="accent1" accent2="accent2" accent3="accent3" accent4="accent4" accent5="accent5" accent6="accent6" hlink="hlink" folHlink="folHlink"/>
  <c:chart>
    <c:title>
      <c:tx>
        <c:rich>
          <a:bodyPr/>
          <a:lstStyle/>
          <a:p>
            <a:pPr>
              <a:defRPr b="1" cap="all" spc="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defRPr>
            </a:pPr>
            <a:r>
              <a:rPr lang="ru-RU" b="1" cap="all" spc="0" dirty="0" err="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Порівняльний</a:t>
            </a:r>
            <a:r>
              <a:rPr lang="ru-RU" b="1" cap="all" spc="0"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 </a:t>
            </a:r>
            <a:r>
              <a:rPr lang="ru-RU" b="1" cap="all" spc="0" dirty="0" err="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аналіз</a:t>
            </a:r>
            <a:r>
              <a:rPr lang="ru-RU" b="1" cap="all" spc="0"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 </a:t>
            </a:r>
          </a:p>
          <a:p>
            <a:pPr>
              <a:defRPr b="1" cap="all" spc="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defRPr>
            </a:pPr>
            <a:r>
              <a:rPr lang="ru-RU" b="1" cap="all" spc="0" dirty="0" err="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рівня</a:t>
            </a:r>
            <a:r>
              <a:rPr lang="ru-RU" b="1" cap="all" spc="0"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 </a:t>
            </a:r>
            <a:r>
              <a:rPr lang="ru-RU" b="1" cap="all" spc="0" dirty="0" err="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розвитку</a:t>
            </a:r>
            <a:r>
              <a:rPr lang="ru-RU" b="1" cap="all" spc="0"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 </a:t>
            </a:r>
            <a:r>
              <a:rPr lang="ru-RU" b="1" cap="all" spc="0" dirty="0" err="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компетенцій</a:t>
            </a:r>
            <a:r>
              <a:rPr lang="ru-RU" b="1" cap="all" spc="0"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  </a:t>
            </a:r>
            <a:r>
              <a:rPr lang="ru-RU" b="1" cap="all" spc="0" dirty="0" err="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дітей</a:t>
            </a:r>
            <a:r>
              <a:rPr lang="ru-RU" b="1" cap="all" spc="0"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 </a:t>
            </a:r>
            <a:r>
              <a:rPr lang="ru-RU" b="1" cap="all" spc="0" dirty="0" err="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раннього</a:t>
            </a:r>
            <a:r>
              <a:rPr lang="ru-RU" b="1" cap="all" spc="0"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 </a:t>
            </a:r>
            <a:r>
              <a:rPr lang="ru-RU" b="1" cap="all" spc="0" dirty="0" err="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віку</a:t>
            </a:r>
            <a:r>
              <a:rPr lang="ru-RU" b="1" cap="all" spc="0"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 </a:t>
            </a:r>
          </a:p>
          <a:p>
            <a:pPr>
              <a:defRPr b="1" cap="all" spc="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defRPr>
            </a:pPr>
            <a:r>
              <a:rPr lang="ru-RU" b="1" cap="all" spc="0"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за </a:t>
            </a:r>
            <a:r>
              <a:rPr lang="ru-RU"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201</a:t>
            </a:r>
            <a:r>
              <a:rPr lang="uk-UA"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9</a:t>
            </a:r>
            <a:r>
              <a:rPr lang="ru-RU"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/2020 </a:t>
            </a:r>
            <a:r>
              <a:rPr lang="ru-RU" b="1" cap="all" spc="0" dirty="0" err="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навчальний</a:t>
            </a:r>
            <a:r>
              <a:rPr lang="ru-RU" b="1" cap="all" spc="0"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 </a:t>
            </a:r>
            <a:r>
              <a:rPr lang="ru-RU" b="1" cap="all" spc="0" dirty="0" err="1">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рік</a:t>
            </a:r>
            <a:endParaRPr lang="ru-RU" b="1" cap="all" spc="0"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endParaRPr>
          </a:p>
        </c:rich>
      </c:tx>
      <c:layout>
        <c:manualLayout>
          <c:xMode val="edge"/>
          <c:yMode val="edge"/>
          <c:x val="0.202875"/>
          <c:y val="7.4073782443861494E-2"/>
        </c:manualLayout>
      </c:layout>
    </c:title>
    <c:plotArea>
      <c:layout>
        <c:manualLayout>
          <c:layoutTarget val="inner"/>
          <c:xMode val="edge"/>
          <c:yMode val="edge"/>
          <c:x val="0.1379215121215209"/>
          <c:y val="0.26749868766404733"/>
          <c:w val="0.74334609215517955"/>
          <c:h val="0.38091534646578695"/>
        </c:manualLayout>
      </c:layout>
      <c:barChart>
        <c:barDir val="col"/>
        <c:grouping val="clustered"/>
        <c:ser>
          <c:idx val="0"/>
          <c:order val="0"/>
          <c:tx>
            <c:strRef>
              <c:f>Аркуш1!$B$1</c:f>
              <c:strCache>
                <c:ptCount val="1"/>
                <c:pt idx="0">
                  <c:v>Столбец1</c:v>
                </c:pt>
              </c:strCache>
            </c:strRef>
          </c:tx>
          <c:spPr>
            <a:solidFill>
              <a:srgbClr val="79BCFF"/>
            </a:solidFill>
            <a:ln w="9492" cap="flat" cmpd="sng" algn="ctr">
              <a:noFill/>
              <a:prstDash val="solid"/>
            </a:ln>
            <a:effectLst>
              <a:outerShdw blurRad="40000" dist="23000" dir="5400000" rotWithShape="0">
                <a:srgbClr val="000000">
                  <a:alpha val="35000"/>
                </a:srgbClr>
              </a:outerShdw>
            </a:effectLst>
            <a:scene3d>
              <a:camera prst="orthographicFront"/>
              <a:lightRig rig="threePt" dir="t"/>
            </a:scene3d>
            <a:sp3d>
              <a:bevelT prst="angle"/>
              <a:contourClr>
                <a:srgbClr val="000000"/>
              </a:contourClr>
            </a:sp3d>
          </c:spPr>
          <c:dLbls>
            <c:spPr>
              <a:noFill/>
              <a:ln>
                <a:noFill/>
              </a:ln>
              <a:effectLst/>
            </c:spPr>
            <c:showVal val="1"/>
            <c:extLst>
              <c:ext xmlns:c15="http://schemas.microsoft.com/office/drawing/2012/chart" uri="{CE6537A1-D6FC-4f65-9D91-7224C49458BB}">
                <c15:showLeaderLines val="0"/>
              </c:ext>
            </c:extLst>
          </c:dLbls>
          <c:cat>
            <c:strRef>
              <c:f>Аркуш1!$A$2:$A$8</c:f>
              <c:strCache>
                <c:ptCount val="7"/>
                <c:pt idx="0">
                  <c:v>Мовлення дитини</c:v>
                </c:pt>
                <c:pt idx="1">
                  <c:v>Дитина в сенсорно-пізнавальному просторі</c:v>
                </c:pt>
                <c:pt idx="2">
                  <c:v>Гра дитини</c:v>
                </c:pt>
                <c:pt idx="3">
                  <c:v>Дитина в світі культури</c:v>
                </c:pt>
                <c:pt idx="4">
                  <c:v>Дитина у природному довкіллі</c:v>
                </c:pt>
                <c:pt idx="5">
                  <c:v>Дитина в соціумі</c:v>
                </c:pt>
                <c:pt idx="6">
                  <c:v>Особистість дитини</c:v>
                </c:pt>
              </c:strCache>
            </c:strRef>
          </c:cat>
          <c:val>
            <c:numRef>
              <c:f>Аркуш1!$B$2:$B$8</c:f>
              <c:numCache>
                <c:formatCode>General</c:formatCode>
                <c:ptCount val="7"/>
              </c:numCache>
            </c:numRef>
          </c:val>
        </c:ser>
        <c:ser>
          <c:idx val="1"/>
          <c:order val="1"/>
          <c:tx>
            <c:strRef>
              <c:f>Аркуш1!$C$1</c:f>
              <c:strCache>
                <c:ptCount val="1"/>
                <c:pt idx="0">
                  <c:v>І півріччя</c:v>
                </c:pt>
              </c:strCache>
            </c:strRef>
          </c:tx>
          <c:spPr>
            <a:solidFill>
              <a:srgbClr val="FF0000"/>
            </a:solidFill>
            <a:ln w="9492" cap="flat" cmpd="sng" algn="ctr">
              <a:noFill/>
              <a:prstDash val="solid"/>
            </a:ln>
            <a:effectLst>
              <a:glow rad="63500">
                <a:srgbClr val="4F81BD">
                  <a:satMod val="175000"/>
                  <a:alpha val="40000"/>
                </a:srgbClr>
              </a:glow>
              <a:outerShdw blurRad="63500" sx="102000" sy="102000" algn="ctr" rotWithShape="0">
                <a:prstClr val="black">
                  <a:alpha val="40000"/>
                </a:prstClr>
              </a:outerShdw>
            </a:effectLst>
            <a:scene3d>
              <a:camera prst="orthographicFront"/>
              <a:lightRig rig="threePt" dir="t"/>
            </a:scene3d>
            <a:sp3d>
              <a:bevelT prst="angle"/>
              <a:contourClr>
                <a:srgbClr val="000000"/>
              </a:contourClr>
            </a:sp3d>
          </c:spPr>
          <c:dLbls>
            <c:spPr>
              <a:noFill/>
              <a:ln>
                <a:noFill/>
              </a:ln>
              <a:effectLst/>
            </c:spPr>
            <c:showVal val="1"/>
            <c:extLst>
              <c:ext xmlns:c15="http://schemas.microsoft.com/office/drawing/2012/chart" uri="{CE6537A1-D6FC-4f65-9D91-7224C49458BB}">
                <c15:showLeaderLines val="0"/>
              </c:ext>
            </c:extLst>
          </c:dLbls>
          <c:cat>
            <c:strRef>
              <c:f>Аркуш1!$A$2:$A$8</c:f>
              <c:strCache>
                <c:ptCount val="7"/>
                <c:pt idx="0">
                  <c:v>Мовлення дитини</c:v>
                </c:pt>
                <c:pt idx="1">
                  <c:v>Дитина в сенсорно-пізнавальному просторі</c:v>
                </c:pt>
                <c:pt idx="2">
                  <c:v>Гра дитини</c:v>
                </c:pt>
                <c:pt idx="3">
                  <c:v>Дитина в світі культури</c:v>
                </c:pt>
                <c:pt idx="4">
                  <c:v>Дитина у природному довкіллі</c:v>
                </c:pt>
                <c:pt idx="5">
                  <c:v>Дитина в соціумі</c:v>
                </c:pt>
                <c:pt idx="6">
                  <c:v>Особистість дитини</c:v>
                </c:pt>
              </c:strCache>
            </c:strRef>
          </c:cat>
          <c:val>
            <c:numRef>
              <c:f>Аркуш1!$C$2:$C$8</c:f>
              <c:numCache>
                <c:formatCode>0%</c:formatCode>
                <c:ptCount val="7"/>
                <c:pt idx="0">
                  <c:v>0.7600000000000019</c:v>
                </c:pt>
                <c:pt idx="1">
                  <c:v>0.8</c:v>
                </c:pt>
                <c:pt idx="2">
                  <c:v>0.8</c:v>
                </c:pt>
                <c:pt idx="3">
                  <c:v>0.86000000000000065</c:v>
                </c:pt>
                <c:pt idx="4">
                  <c:v>0.85000000000000064</c:v>
                </c:pt>
                <c:pt idx="5">
                  <c:v>0.81</c:v>
                </c:pt>
                <c:pt idx="6">
                  <c:v>0.77000000000000191</c:v>
                </c:pt>
              </c:numCache>
            </c:numRef>
          </c:val>
        </c:ser>
        <c:ser>
          <c:idx val="2"/>
          <c:order val="2"/>
          <c:tx>
            <c:strRef>
              <c:f>Аркуш1!$D$1</c:f>
              <c:strCache>
                <c:ptCount val="1"/>
                <c:pt idx="0">
                  <c:v>ІІ півріччя</c:v>
                </c:pt>
              </c:strCache>
            </c:strRef>
          </c:tx>
          <c:spPr>
            <a:solidFill>
              <a:srgbClr val="00B0F0"/>
            </a:solidFill>
            <a:effectLst>
              <a:outerShdw blurRad="50800" dist="38100" dir="18900000" algn="bl" rotWithShape="0">
                <a:prstClr val="black">
                  <a:alpha val="40000"/>
                </a:prstClr>
              </a:outerShdw>
            </a:effectLst>
          </c:spPr>
          <c:dLbls>
            <c:dLbl>
              <c:idx val="0"/>
              <c:layout>
                <c:manualLayout>
                  <c:x val="7.3937153419593414E-3"/>
                  <c:y val="0"/>
                </c:manualLayout>
              </c:layout>
              <c:tx>
                <c:rich>
                  <a:bodyPr/>
                  <a:lstStyle/>
                  <a:p>
                    <a:r>
                      <a:rPr lang="en-US" b="0" dirty="0" smtClean="0"/>
                      <a:t>8</a:t>
                    </a:r>
                    <a:r>
                      <a:rPr lang="ru-RU" b="0" dirty="0" smtClean="0"/>
                      <a:t>5</a:t>
                    </a:r>
                    <a:r>
                      <a:rPr lang="en-US" b="0" dirty="0" smtClean="0"/>
                      <a:t>%</a:t>
                    </a:r>
                    <a:endParaRPr lang="en-US" b="0" dirty="0"/>
                  </a:p>
                </c:rich>
              </c:tx>
              <c:showVal val="1"/>
              <c:extLst>
                <c:ext xmlns:c15="http://schemas.microsoft.com/office/drawing/2012/chart" uri="{CE6537A1-D6FC-4f65-9D91-7224C49458BB}"/>
              </c:extLst>
            </c:dLbl>
            <c:dLbl>
              <c:idx val="2"/>
              <c:tx>
                <c:rich>
                  <a:bodyPr/>
                  <a:lstStyle/>
                  <a:p>
                    <a:r>
                      <a:rPr lang="en-US" b="0" dirty="0" smtClean="0"/>
                      <a:t>9</a:t>
                    </a:r>
                    <a:r>
                      <a:rPr lang="ru-RU" b="0" dirty="0" smtClean="0"/>
                      <a:t>4</a:t>
                    </a:r>
                    <a:r>
                      <a:rPr lang="en-US" b="0" dirty="0" smtClean="0"/>
                      <a:t>%</a:t>
                    </a:r>
                    <a:endParaRPr lang="en-US" b="0" dirty="0"/>
                  </a:p>
                </c:rich>
              </c:tx>
              <c:showVal val="1"/>
              <c:extLst>
                <c:ext xmlns:c15="http://schemas.microsoft.com/office/drawing/2012/chart" uri="{CE6537A1-D6FC-4f65-9D91-7224C49458BB}"/>
              </c:extLst>
            </c:dLbl>
            <c:dLbl>
              <c:idx val="6"/>
              <c:tx>
                <c:rich>
                  <a:bodyPr/>
                  <a:lstStyle/>
                  <a:p>
                    <a:r>
                      <a:rPr lang="ru-RU" b="0" dirty="0" smtClean="0"/>
                      <a:t>9</a:t>
                    </a:r>
                    <a:r>
                      <a:rPr lang="en-US" b="0" dirty="0" smtClean="0"/>
                      <a:t>8</a:t>
                    </a:r>
                    <a:r>
                      <a:rPr lang="en-US" b="0" dirty="0"/>
                      <a:t>%</a:t>
                    </a:r>
                  </a:p>
                </c:rich>
              </c:tx>
              <c:showVal val="1"/>
              <c:extLst>
                <c:ext xmlns:c15="http://schemas.microsoft.com/office/drawing/2012/chart" uri="{CE6537A1-D6FC-4f65-9D91-7224C49458BB}"/>
              </c:extLst>
            </c:dLbl>
            <c:spPr>
              <a:noFill/>
              <a:ln>
                <a:noFill/>
              </a:ln>
              <a:effectLst/>
            </c:spPr>
            <c:showVal val="1"/>
            <c:extLst>
              <c:ext xmlns:c15="http://schemas.microsoft.com/office/drawing/2012/chart" uri="{CE6537A1-D6FC-4f65-9D91-7224C49458BB}">
                <c15:showLeaderLines val="0"/>
              </c:ext>
            </c:extLst>
          </c:dLbls>
          <c:cat>
            <c:strRef>
              <c:f>Аркуш1!$A$2:$A$8</c:f>
              <c:strCache>
                <c:ptCount val="7"/>
                <c:pt idx="0">
                  <c:v>Мовлення дитини</c:v>
                </c:pt>
                <c:pt idx="1">
                  <c:v>Дитина в сенсорно-пізнавальному просторі</c:v>
                </c:pt>
                <c:pt idx="2">
                  <c:v>Гра дитини</c:v>
                </c:pt>
                <c:pt idx="3">
                  <c:v>Дитина в світі культури</c:v>
                </c:pt>
                <c:pt idx="4">
                  <c:v>Дитина у природному довкіллі</c:v>
                </c:pt>
                <c:pt idx="5">
                  <c:v>Дитина в соціумі</c:v>
                </c:pt>
                <c:pt idx="6">
                  <c:v>Особистість дитини</c:v>
                </c:pt>
              </c:strCache>
            </c:strRef>
          </c:cat>
          <c:val>
            <c:numRef>
              <c:f>Аркуш1!$D$2:$D$8</c:f>
              <c:numCache>
                <c:formatCode>0%</c:formatCode>
                <c:ptCount val="7"/>
                <c:pt idx="0">
                  <c:v>0.85000000000000064</c:v>
                </c:pt>
                <c:pt idx="1">
                  <c:v>0.9</c:v>
                </c:pt>
                <c:pt idx="2">
                  <c:v>0.94000000000000061</c:v>
                </c:pt>
                <c:pt idx="3">
                  <c:v>0.96000000000000063</c:v>
                </c:pt>
                <c:pt idx="4">
                  <c:v>0.97000000000000064</c:v>
                </c:pt>
                <c:pt idx="5">
                  <c:v>0.96000000000000063</c:v>
                </c:pt>
                <c:pt idx="6">
                  <c:v>0.98</c:v>
                </c:pt>
              </c:numCache>
            </c:numRef>
          </c:val>
        </c:ser>
        <c:axId val="117989376"/>
        <c:axId val="117990912"/>
      </c:barChart>
      <c:catAx>
        <c:axId val="117989376"/>
        <c:scaling>
          <c:orientation val="minMax"/>
        </c:scaling>
        <c:axPos val="b"/>
        <c:numFmt formatCode="General" sourceLinked="1"/>
        <c:majorTickMark val="none"/>
        <c:tickLblPos val="nextTo"/>
        <c:crossAx val="117990912"/>
        <c:crosses val="autoZero"/>
        <c:auto val="1"/>
        <c:lblAlgn val="ctr"/>
        <c:lblOffset val="100"/>
      </c:catAx>
      <c:valAx>
        <c:axId val="117990912"/>
        <c:scaling>
          <c:orientation val="minMax"/>
        </c:scaling>
        <c:axPos val="l"/>
        <c:majorGridlines>
          <c:spPr>
            <a:effectLst>
              <a:outerShdw blurRad="50800" dist="38100" algn="l" rotWithShape="0">
                <a:prstClr val="black">
                  <a:alpha val="40000"/>
                </a:prstClr>
              </a:outerShdw>
            </a:effectLst>
          </c:spPr>
        </c:majorGridlines>
        <c:numFmt formatCode="General" sourceLinked="1"/>
        <c:majorTickMark val="none"/>
        <c:tickLblPos val="nextTo"/>
        <c:crossAx val="117989376"/>
        <c:crosses val="autoZero"/>
        <c:crossBetween val="between"/>
      </c:valAx>
      <c:spPr>
        <a:ln>
          <a:solidFill>
            <a:srgbClr val="0070C0"/>
          </a:solidFill>
        </a:ln>
      </c:spPr>
    </c:plotArea>
    <c:legend>
      <c:legendPos val="r"/>
      <c:layout>
        <c:manualLayout>
          <c:xMode val="edge"/>
          <c:yMode val="edge"/>
          <c:x val="0.83951613282670456"/>
          <c:y val="0.78061350923789996"/>
          <c:w val="0.12481204751089402"/>
          <c:h val="0.1485912645135827"/>
        </c:manualLayout>
      </c:layout>
    </c:legend>
    <c:plotVisOnly val="1"/>
    <c:dispBlanksAs val="gap"/>
  </c:chart>
  <c:txPr>
    <a:bodyPr/>
    <a:lstStyle/>
    <a:p>
      <a:pPr>
        <a:defRPr lang="uk-UA" noProof="0"/>
      </a:pPr>
      <a:endParaRPr lang="ru-RU"/>
    </a:p>
  </c:txPr>
  <c:externalData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depthPercent val="100"/>
      <c:rAngAx val="1"/>
    </c:view3D>
    <c:floor>
      <c:spPr>
        <a:noFill/>
        <a:ln>
          <a:noFill/>
        </a:ln>
        <a:effectLst/>
        <a:sp3d/>
      </c:spPr>
    </c:floor>
    <c:sideWall>
      <c:spPr>
        <a:noFill/>
        <a:ln>
          <a:noFill/>
        </a:ln>
        <a:effectLst/>
        <a:sp3d/>
      </c:spPr>
    </c:sideWall>
    <c:backWall>
      <c:spPr>
        <a:noFill/>
        <a:ln>
          <a:noFill/>
        </a:ln>
        <a:effectLst/>
        <a:sp3d/>
      </c:spPr>
    </c:backWall>
    <c:plotArea>
      <c:layout/>
      <c:bar3DChart>
        <c:barDir val="col"/>
        <c:grouping val="clustered"/>
        <c:ser>
          <c:idx val="0"/>
          <c:order val="0"/>
          <c:tx>
            <c:strRef>
              <c:f>Sheet1!$A$2</c:f>
              <c:strCache>
                <c:ptCount val="1"/>
                <c:pt idx="0">
                  <c:v>І півріччя</c:v>
                </c:pt>
              </c:strCache>
            </c:strRef>
          </c:tx>
          <c:spPr>
            <a:solidFill>
              <a:srgbClr val="00B050"/>
            </a:solidFill>
            <a:ln>
              <a:noFill/>
            </a:ln>
            <a:effectLst/>
            <a:sp3d/>
          </c:spPr>
          <c:dLbls>
            <c:dLbl>
              <c:idx val="0"/>
              <c:layout>
                <c:manualLayout>
                  <c:x val="-9.5351609058403168E-3"/>
                  <c:y val="0"/>
                </c:manualLayout>
              </c:layout>
              <c:showVal val="1"/>
              <c:extLst>
                <c:ext xmlns:c15="http://schemas.microsoft.com/office/drawing/2012/chart" uri="{CE6537A1-D6FC-4f65-9D91-7224C49458BB}"/>
              </c:extLst>
            </c:dLbl>
            <c:dLbl>
              <c:idx val="1"/>
              <c:layout>
                <c:manualLayout>
                  <c:x val="-1.9099916437865586E-2"/>
                  <c:y val="-8.650519031142296E-3"/>
                </c:manualLayout>
              </c:layout>
              <c:showVal val="1"/>
              <c:extLst>
                <c:ext xmlns:c15="http://schemas.microsoft.com/office/drawing/2012/chart" uri="{CE6537A1-D6FC-4f65-9D91-7224C49458BB}"/>
              </c:extLst>
            </c:dLbl>
            <c:dLbl>
              <c:idx val="2"/>
              <c:layout>
                <c:manualLayout>
                  <c:x val="-1.4276838756299679E-2"/>
                  <c:y val="-4.7858339315625924E-3"/>
                </c:manualLayout>
              </c:layout>
              <c:showVal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showVal val="1"/>
            <c:extLst>
              <c:ext xmlns:c15="http://schemas.microsoft.com/office/drawing/2012/chart" uri="{CE6537A1-D6FC-4f65-9D91-7224C49458BB}">
                <c15:showLeaderLines val="0"/>
              </c:ext>
            </c:extLst>
          </c:dLbls>
          <c:cat>
            <c:strRef>
              <c:f>Sheet1!$B$1:$I$1</c:f>
              <c:strCache>
                <c:ptCount val="7"/>
                <c:pt idx="0">
                  <c:v>Особистість дитини </c:v>
                </c:pt>
                <c:pt idx="1">
                  <c:v>Дитина в соціумі</c:v>
                </c:pt>
                <c:pt idx="2">
                  <c:v>Дитина у природному довкіллі</c:v>
                </c:pt>
                <c:pt idx="3">
                  <c:v>Дитина в світі культури</c:v>
                </c:pt>
                <c:pt idx="4">
                  <c:v>Гра дитини</c:v>
                </c:pt>
                <c:pt idx="5">
                  <c:v>Дитина в сенсорно-пізнавальному просторі</c:v>
                </c:pt>
                <c:pt idx="6">
                  <c:v>Мовлення дитини</c:v>
                </c:pt>
              </c:strCache>
            </c:strRef>
          </c:cat>
          <c:val>
            <c:numRef>
              <c:f>Sheet1!$B$2:$I$2</c:f>
              <c:numCache>
                <c:formatCode>0%</c:formatCode>
                <c:ptCount val="8"/>
                <c:pt idx="0">
                  <c:v>0.77000000000000601</c:v>
                </c:pt>
                <c:pt idx="1">
                  <c:v>0.81</c:v>
                </c:pt>
                <c:pt idx="2">
                  <c:v>0.85000000000000064</c:v>
                </c:pt>
                <c:pt idx="3">
                  <c:v>0.86000000000000065</c:v>
                </c:pt>
                <c:pt idx="4">
                  <c:v>0.8</c:v>
                </c:pt>
                <c:pt idx="5">
                  <c:v>0.8</c:v>
                </c:pt>
                <c:pt idx="6">
                  <c:v>0.760000000000006</c:v>
                </c:pt>
              </c:numCache>
            </c:numRef>
          </c:val>
        </c:ser>
        <c:ser>
          <c:idx val="1"/>
          <c:order val="1"/>
          <c:tx>
            <c:strRef>
              <c:f>Sheet1!$A$3</c:f>
              <c:strCache>
                <c:ptCount val="1"/>
                <c:pt idx="0">
                  <c:v>ІІ півріччя</c:v>
                </c:pt>
              </c:strCache>
            </c:strRef>
          </c:tx>
          <c:spPr>
            <a:solidFill>
              <a:srgbClr val="FF0000"/>
            </a:solidFill>
            <a:ln>
              <a:noFill/>
            </a:ln>
            <a:effectLst/>
            <a:sp3d/>
          </c:spPr>
          <c:dLbls>
            <c:dLbl>
              <c:idx val="1"/>
              <c:layout>
                <c:manualLayout>
                  <c:x val="-2.3874895547332012E-3"/>
                  <c:y val="0"/>
                </c:manualLayout>
              </c:layout>
              <c:showVal val="1"/>
              <c:extLst>
                <c:ext xmlns:c15="http://schemas.microsoft.com/office/drawing/2012/chart" uri="{CE6537A1-D6FC-4f65-9D91-7224C49458BB}"/>
              </c:extLst>
            </c:dLbl>
            <c:dLbl>
              <c:idx val="2"/>
              <c:layout>
                <c:manualLayout>
                  <c:x val="2.3874895547331951E-2"/>
                  <c:y val="0"/>
                </c:manualLayout>
              </c:layout>
              <c:showVal val="1"/>
              <c:extLst>
                <c:ext xmlns:c15="http://schemas.microsoft.com/office/drawing/2012/chart" uri="{CE6537A1-D6FC-4f65-9D91-7224C49458BB}"/>
              </c:extLst>
            </c:dLbl>
            <c:dLbl>
              <c:idx val="3"/>
              <c:layout>
                <c:manualLayout>
                  <c:x val="2.8649874656798382E-2"/>
                  <c:y val="0"/>
                </c:manualLayout>
              </c:layout>
              <c:showVal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showVal val="1"/>
            <c:extLst>
              <c:ext xmlns:c15="http://schemas.microsoft.com/office/drawing/2012/chart" uri="{CE6537A1-D6FC-4f65-9D91-7224C49458BB}">
                <c15:showLeaderLines val="0"/>
              </c:ext>
            </c:extLst>
          </c:dLbls>
          <c:cat>
            <c:strRef>
              <c:f>Sheet1!$B$1:$I$1</c:f>
              <c:strCache>
                <c:ptCount val="7"/>
                <c:pt idx="0">
                  <c:v>Особистість дитини </c:v>
                </c:pt>
                <c:pt idx="1">
                  <c:v>Дитина в соціумі</c:v>
                </c:pt>
                <c:pt idx="2">
                  <c:v>Дитина у природному довкіллі</c:v>
                </c:pt>
                <c:pt idx="3">
                  <c:v>Дитина в світі культури</c:v>
                </c:pt>
                <c:pt idx="4">
                  <c:v>Гра дитини</c:v>
                </c:pt>
                <c:pt idx="5">
                  <c:v>Дитина в сенсорно-пізнавальному просторі</c:v>
                </c:pt>
                <c:pt idx="6">
                  <c:v>Мовлення дитини</c:v>
                </c:pt>
              </c:strCache>
            </c:strRef>
          </c:cat>
          <c:val>
            <c:numRef>
              <c:f>Sheet1!$B$3:$I$3</c:f>
              <c:numCache>
                <c:formatCode>0%</c:formatCode>
                <c:ptCount val="8"/>
                <c:pt idx="0">
                  <c:v>0.98</c:v>
                </c:pt>
                <c:pt idx="1">
                  <c:v>0.96000000000000063</c:v>
                </c:pt>
                <c:pt idx="2">
                  <c:v>0.97000000000000064</c:v>
                </c:pt>
                <c:pt idx="3">
                  <c:v>0.96000000000000063</c:v>
                </c:pt>
                <c:pt idx="4">
                  <c:v>0.94000000000000061</c:v>
                </c:pt>
                <c:pt idx="5">
                  <c:v>0.9</c:v>
                </c:pt>
                <c:pt idx="6">
                  <c:v>0.85000000000000064</c:v>
                </c:pt>
              </c:numCache>
            </c:numRef>
          </c:val>
        </c:ser>
        <c:dLbls>
          <c:showVal val="1"/>
        </c:dLbls>
        <c:shape val="box"/>
        <c:axId val="125606144"/>
        <c:axId val="125616128"/>
        <c:axId val="0"/>
      </c:bar3DChart>
      <c:catAx>
        <c:axId val="125606144"/>
        <c:scaling>
          <c:orientation val="minMax"/>
        </c:scaling>
        <c:axPos val="b"/>
        <c:numFmt formatCode="General" sourceLinked="0"/>
        <c:majorTickMark val="none"/>
        <c:tickLblPos val="nextTo"/>
        <c:spPr>
          <a:noFill/>
          <a:ln>
            <a:noFill/>
          </a:ln>
          <a:effectLst/>
        </c:spPr>
        <c:txPr>
          <a:bodyPr rot="1920000" spcFirstLastPara="1" vertOverflow="ellipsis" wrap="square" anchor="ctr" anchorCtr="1"/>
          <a:lstStyle/>
          <a:p>
            <a:pPr>
              <a:defRPr sz="10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crossAx val="125616128"/>
        <c:crosses val="autoZero"/>
        <c:auto val="1"/>
        <c:lblAlgn val="ctr"/>
        <c:lblOffset val="100"/>
      </c:catAx>
      <c:valAx>
        <c:axId val="125616128"/>
        <c:scaling>
          <c:orientation val="minMax"/>
        </c:scaling>
        <c:axPos val="l"/>
        <c:majorGridlines>
          <c:spPr>
            <a:ln w="9525" cap="flat" cmpd="sng" algn="ctr">
              <a:solidFill>
                <a:schemeClr val="tx1">
                  <a:lumMod val="15000"/>
                  <a:lumOff val="85000"/>
                </a:schemeClr>
              </a:solidFill>
              <a:round/>
            </a:ln>
            <a:effectLst/>
          </c:spPr>
        </c:majorGridlines>
        <c:numFmt formatCode="0%" sourceLinked="1"/>
        <c:majorTickMark val="none"/>
        <c:tickLblPos val="nextTo"/>
        <c:spPr>
          <a:noFill/>
          <a:ln>
            <a:noFill/>
          </a:ln>
          <a:effectLst/>
        </c:spPr>
        <c:txPr>
          <a:bodyPr rot="0" spcFirstLastPara="1" vertOverflow="ellipsis" wrap="square" anchor="ctr" anchorCtr="1"/>
          <a:lstStyle/>
          <a:p>
            <a:pPr>
              <a:defRPr sz="10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crossAx val="125606144"/>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0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legendEntry>
      <c:legendEntry>
        <c:idx val="1"/>
        <c:txPr>
          <a:bodyPr rot="0" spcFirstLastPara="1" vertOverflow="ellipsis" vert="horz" wrap="square" anchor="ctr" anchorCtr="1"/>
          <a:lstStyle/>
          <a:p>
            <a:pPr>
              <a:defRPr sz="10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legendEntry>
      <c:layout>
        <c:manualLayout>
          <c:xMode val="edge"/>
          <c:yMode val="edge"/>
          <c:x val="0.81123758851910466"/>
          <c:y val="0.81706698538563916"/>
          <c:w val="0.18520164970729719"/>
          <c:h val="0.18293301461435341"/>
        </c:manualLayout>
      </c:layout>
      <c:spPr>
        <a:noFill/>
        <a:ln>
          <a:noFill/>
        </a:ln>
        <a:effectLst/>
      </c:spPr>
      <c:txPr>
        <a:bodyPr rot="0" spcFirstLastPara="1" vertOverflow="ellipsis" vert="horz" wrap="square" anchor="ctr" anchorCtr="1"/>
        <a:lstStyle/>
        <a:p>
          <a:pPr>
            <a:defRPr sz="1000" b="1"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legend>
    <c:plotVisOnly val="1"/>
    <c:dispBlanksAs val="gap"/>
  </c:chart>
  <c:spPr>
    <a:solidFill>
      <a:schemeClr val="bg1"/>
    </a:solidFill>
    <a:ln w="9525" cap="flat" cmpd="sng" algn="ctr">
      <a:solidFill>
        <a:schemeClr val="tx1">
          <a:lumMod val="15000"/>
          <a:lumOff val="85000"/>
        </a:schemeClr>
      </a:solidFill>
      <a:round/>
    </a:ln>
    <a:effectLst/>
  </c:spPr>
  <c:txPr>
    <a:bodyPr/>
    <a:lstStyle/>
    <a:p>
      <a:pPr>
        <a:defRPr/>
      </a:pPr>
      <a:endParaRPr lang="ru-RU"/>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depthPercent val="100"/>
      <c:rAngAx val="1"/>
    </c:view3D>
    <c:floor>
      <c:spPr>
        <a:noFill/>
        <a:ln>
          <a:noFill/>
        </a:ln>
        <a:effectLst/>
        <a:sp3d/>
      </c:spPr>
    </c:floor>
    <c:sideWall>
      <c:spPr>
        <a:noFill/>
        <a:ln>
          <a:noFill/>
        </a:ln>
        <a:effectLst/>
        <a:sp3d/>
      </c:spPr>
    </c:sideWall>
    <c:backWall>
      <c:spPr>
        <a:noFill/>
        <a:ln>
          <a:noFill/>
        </a:ln>
        <a:effectLst/>
        <a:sp3d/>
      </c:spPr>
    </c:backWall>
    <c:plotArea>
      <c:layout/>
      <c:bar3DChart>
        <c:barDir val="col"/>
        <c:grouping val="clustered"/>
        <c:ser>
          <c:idx val="0"/>
          <c:order val="0"/>
          <c:tx>
            <c:strRef>
              <c:f>Sheet1!$A$2</c:f>
              <c:strCache>
                <c:ptCount val="1"/>
                <c:pt idx="0">
                  <c:v>І півріччя</c:v>
                </c:pt>
              </c:strCache>
            </c:strRef>
          </c:tx>
          <c:spPr>
            <a:solidFill>
              <a:srgbClr val="00B050"/>
            </a:solidFill>
            <a:ln>
              <a:noFill/>
            </a:ln>
            <a:effectLst/>
            <a:sp3d/>
          </c:spPr>
          <c:dLbls>
            <c:dLbl>
              <c:idx val="0"/>
              <c:layout>
                <c:manualLayout>
                  <c:x val="-9.5351609058403168E-3"/>
                  <c:y val="0"/>
                </c:manualLayout>
              </c:layout>
              <c:showVal val="1"/>
              <c:extLst>
                <c:ext xmlns:c15="http://schemas.microsoft.com/office/drawing/2012/chart" uri="{CE6537A1-D6FC-4f65-9D91-7224C49458BB}"/>
              </c:extLst>
            </c:dLbl>
            <c:dLbl>
              <c:idx val="1"/>
              <c:layout>
                <c:manualLayout>
                  <c:x val="-1.9099916437865586E-2"/>
                  <c:y val="-8.650519031142296E-3"/>
                </c:manualLayout>
              </c:layout>
              <c:showVal val="1"/>
              <c:extLst>
                <c:ext xmlns:c15="http://schemas.microsoft.com/office/drawing/2012/chart" uri="{CE6537A1-D6FC-4f65-9D91-7224C49458BB}"/>
              </c:extLst>
            </c:dLbl>
            <c:dLbl>
              <c:idx val="2"/>
              <c:layout>
                <c:manualLayout>
                  <c:x val="-1.4276838756299679E-2"/>
                  <c:y val="-4.7858339315625924E-3"/>
                </c:manualLayout>
              </c:layout>
              <c:showVal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showVal val="1"/>
            <c:extLst>
              <c:ext xmlns:c15="http://schemas.microsoft.com/office/drawing/2012/chart" uri="{CE6537A1-D6FC-4f65-9D91-7224C49458BB}">
                <c15:showLeaderLines val="0"/>
              </c:ext>
            </c:extLst>
          </c:dLbls>
          <c:cat>
            <c:strRef>
              <c:f>Sheet1!$B$1:$I$1</c:f>
              <c:strCache>
                <c:ptCount val="7"/>
                <c:pt idx="0">
                  <c:v>Особистість дитини </c:v>
                </c:pt>
                <c:pt idx="1">
                  <c:v>Дитина в соціумі</c:v>
                </c:pt>
                <c:pt idx="2">
                  <c:v>Дитина у природному довкіллі</c:v>
                </c:pt>
                <c:pt idx="3">
                  <c:v>Дитина в світі культури</c:v>
                </c:pt>
                <c:pt idx="4">
                  <c:v>Гра дитини</c:v>
                </c:pt>
                <c:pt idx="5">
                  <c:v>Дитина в сенсорно-пізнавальному просторі</c:v>
                </c:pt>
                <c:pt idx="6">
                  <c:v>Мовлення дитини</c:v>
                </c:pt>
              </c:strCache>
            </c:strRef>
          </c:cat>
          <c:val>
            <c:numRef>
              <c:f>Sheet1!$B$2:$I$2</c:f>
              <c:numCache>
                <c:formatCode>0%</c:formatCode>
                <c:ptCount val="8"/>
                <c:pt idx="0">
                  <c:v>0.79</c:v>
                </c:pt>
                <c:pt idx="1">
                  <c:v>0.83000000000000063</c:v>
                </c:pt>
                <c:pt idx="2">
                  <c:v>0.85000000000000064</c:v>
                </c:pt>
                <c:pt idx="3">
                  <c:v>0.87000000000000532</c:v>
                </c:pt>
                <c:pt idx="4">
                  <c:v>0.83000000000000063</c:v>
                </c:pt>
                <c:pt idx="5">
                  <c:v>0.86000000000000065</c:v>
                </c:pt>
                <c:pt idx="6">
                  <c:v>0.79</c:v>
                </c:pt>
              </c:numCache>
            </c:numRef>
          </c:val>
        </c:ser>
        <c:ser>
          <c:idx val="1"/>
          <c:order val="1"/>
          <c:tx>
            <c:strRef>
              <c:f>Sheet1!$A$3</c:f>
              <c:strCache>
                <c:ptCount val="1"/>
                <c:pt idx="0">
                  <c:v>ІІ півріччя</c:v>
                </c:pt>
              </c:strCache>
            </c:strRef>
          </c:tx>
          <c:spPr>
            <a:solidFill>
              <a:srgbClr val="FF0000"/>
            </a:solidFill>
            <a:ln>
              <a:noFill/>
            </a:ln>
            <a:effectLst/>
            <a:sp3d/>
          </c:spPr>
          <c:dLbls>
            <c:dLbl>
              <c:idx val="1"/>
              <c:layout>
                <c:manualLayout>
                  <c:x val="-2.3874895547332012E-3"/>
                  <c:y val="0"/>
                </c:manualLayout>
              </c:layout>
              <c:showVal val="1"/>
              <c:extLst>
                <c:ext xmlns:c15="http://schemas.microsoft.com/office/drawing/2012/chart" uri="{CE6537A1-D6FC-4f65-9D91-7224C49458BB}"/>
              </c:extLst>
            </c:dLbl>
            <c:dLbl>
              <c:idx val="2"/>
              <c:layout>
                <c:manualLayout>
                  <c:x val="2.3874895547331951E-2"/>
                  <c:y val="0"/>
                </c:manualLayout>
              </c:layout>
              <c:showVal val="1"/>
              <c:extLst>
                <c:ext xmlns:c15="http://schemas.microsoft.com/office/drawing/2012/chart" uri="{CE6537A1-D6FC-4f65-9D91-7224C49458BB}"/>
              </c:extLst>
            </c:dLbl>
            <c:dLbl>
              <c:idx val="3"/>
              <c:layout>
                <c:manualLayout>
                  <c:x val="2.8649874656798382E-2"/>
                  <c:y val="0"/>
                </c:manualLayout>
              </c:layout>
              <c:showVal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showVal val="1"/>
            <c:extLst>
              <c:ext xmlns:c15="http://schemas.microsoft.com/office/drawing/2012/chart" uri="{CE6537A1-D6FC-4f65-9D91-7224C49458BB}">
                <c15:showLeaderLines val="0"/>
              </c:ext>
            </c:extLst>
          </c:dLbls>
          <c:cat>
            <c:strRef>
              <c:f>Sheet1!$B$1:$I$1</c:f>
              <c:strCache>
                <c:ptCount val="7"/>
                <c:pt idx="0">
                  <c:v>Особистість дитини </c:v>
                </c:pt>
                <c:pt idx="1">
                  <c:v>Дитина в соціумі</c:v>
                </c:pt>
                <c:pt idx="2">
                  <c:v>Дитина у природному довкіллі</c:v>
                </c:pt>
                <c:pt idx="3">
                  <c:v>Дитина в світі культури</c:v>
                </c:pt>
                <c:pt idx="4">
                  <c:v>Гра дитини</c:v>
                </c:pt>
                <c:pt idx="5">
                  <c:v>Дитина в сенсорно-пізнавальному просторі</c:v>
                </c:pt>
                <c:pt idx="6">
                  <c:v>Мовлення дитини</c:v>
                </c:pt>
              </c:strCache>
            </c:strRef>
          </c:cat>
          <c:val>
            <c:numRef>
              <c:f>Sheet1!$B$3:$I$3</c:f>
              <c:numCache>
                <c:formatCode>0%</c:formatCode>
                <c:ptCount val="8"/>
                <c:pt idx="0">
                  <c:v>0.95000000000000062</c:v>
                </c:pt>
                <c:pt idx="1">
                  <c:v>0.94000000000000061</c:v>
                </c:pt>
                <c:pt idx="2">
                  <c:v>0.96000000000000063</c:v>
                </c:pt>
                <c:pt idx="3">
                  <c:v>0.97000000000000064</c:v>
                </c:pt>
                <c:pt idx="4">
                  <c:v>0.94000000000000061</c:v>
                </c:pt>
                <c:pt idx="5">
                  <c:v>0.98</c:v>
                </c:pt>
                <c:pt idx="6">
                  <c:v>0.89</c:v>
                </c:pt>
              </c:numCache>
            </c:numRef>
          </c:val>
        </c:ser>
        <c:dLbls>
          <c:showVal val="1"/>
        </c:dLbls>
        <c:shape val="box"/>
        <c:axId val="125739776"/>
        <c:axId val="125741312"/>
        <c:axId val="0"/>
      </c:bar3DChart>
      <c:catAx>
        <c:axId val="125739776"/>
        <c:scaling>
          <c:orientation val="minMax"/>
        </c:scaling>
        <c:axPos val="b"/>
        <c:numFmt formatCode="General" sourceLinked="0"/>
        <c:majorTickMark val="none"/>
        <c:tickLblPos val="nextTo"/>
        <c:spPr>
          <a:noFill/>
          <a:ln>
            <a:noFill/>
          </a:ln>
          <a:effectLst/>
        </c:spPr>
        <c:txPr>
          <a:bodyPr rot="1920000" spcFirstLastPara="1" vertOverflow="ellipsis" wrap="square" anchor="ctr" anchorCtr="1"/>
          <a:lstStyle/>
          <a:p>
            <a:pPr>
              <a:defRPr sz="8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crossAx val="125741312"/>
        <c:crosses val="autoZero"/>
        <c:auto val="1"/>
        <c:lblAlgn val="ctr"/>
        <c:lblOffset val="100"/>
      </c:catAx>
      <c:valAx>
        <c:axId val="125741312"/>
        <c:scaling>
          <c:orientation val="minMax"/>
        </c:scaling>
        <c:axPos val="l"/>
        <c:majorGridlines>
          <c:spPr>
            <a:ln w="9525" cap="flat" cmpd="sng" algn="ctr">
              <a:solidFill>
                <a:schemeClr val="tx1">
                  <a:lumMod val="15000"/>
                  <a:lumOff val="85000"/>
                </a:schemeClr>
              </a:solidFill>
              <a:round/>
            </a:ln>
            <a:effectLst/>
          </c:spPr>
        </c:majorGridlines>
        <c:numFmt formatCode="0%" sourceLinked="1"/>
        <c:majorTickMark val="none"/>
        <c:tickLblPos val="nextTo"/>
        <c:spPr>
          <a:noFill/>
          <a:ln>
            <a:noFill/>
          </a:ln>
          <a:effectLst/>
        </c:spPr>
        <c:txPr>
          <a:bodyPr rot="0" spcFirstLastPara="1" vertOverflow="ellipsis" wrap="square" anchor="ctr" anchorCtr="1"/>
          <a:lstStyle/>
          <a:p>
            <a:pPr>
              <a:defRPr sz="10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crossAx val="125739776"/>
        <c:crosses val="autoZero"/>
        <c:crossBetween val="between"/>
      </c:valAx>
      <c:spPr>
        <a:noFill/>
        <a:ln>
          <a:noFill/>
        </a:ln>
        <a:effectLst/>
      </c:spPr>
    </c:plotArea>
    <c:legend>
      <c:legendPos val="b"/>
      <c:layout>
        <c:manualLayout>
          <c:xMode val="edge"/>
          <c:yMode val="edge"/>
          <c:x val="0.84654262554469573"/>
          <c:y val="0.60499606424098595"/>
          <c:w val="0.15124769774657473"/>
          <c:h val="0.31864139948541431"/>
        </c:manualLayout>
      </c:layout>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ru-RU"/>
        </a:p>
      </c:txPr>
    </c:legend>
    <c:plotVisOnly val="1"/>
    <c:dispBlanksAs val="gap"/>
  </c:chart>
  <c:spPr>
    <a:solidFill>
      <a:schemeClr val="bg1"/>
    </a:solidFill>
    <a:ln w="9525" cap="flat" cmpd="sng" algn="ctr">
      <a:solidFill>
        <a:schemeClr val="tx1">
          <a:lumMod val="15000"/>
          <a:lumOff val="85000"/>
        </a:schemeClr>
      </a:solidFill>
      <a:round/>
    </a:ln>
    <a:effectLst/>
  </c:spPr>
  <c:txPr>
    <a:bodyPr/>
    <a:lstStyle/>
    <a:p>
      <a:pPr>
        <a:defRPr/>
      </a:pPr>
      <a:endParaRPr lang="ru-RU"/>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ru-RU"/>
  <c:clrMapOvr bg1="lt1" tx1="dk1" bg2="lt2" tx2="dk2" accent1="accent1" accent2="accent2" accent3="accent3" accent4="accent4" accent5="accent5" accent6="accent6" hlink="hlink" folHlink="folHlink"/>
  <c:chart>
    <c:title>
      <c:tx>
        <c:rich>
          <a:bodyPr/>
          <a:lstStyle/>
          <a:p>
            <a:pPr>
              <a:defRPr sz="1600">
                <a:solidFill>
                  <a:srgbClr val="FF0000"/>
                </a:solidFill>
              </a:defRPr>
            </a:pPr>
            <a:r>
              <a:rPr lang="ru-RU" sz="1600" dirty="0" err="1" smtClean="0">
                <a:solidFill>
                  <a:srgbClr val="FF0000"/>
                </a:solidFill>
                <a:latin typeface="Times New Roman" pitchFamily="18" charset="0"/>
                <a:cs typeface="Times New Roman" pitchFamily="18" charset="0"/>
              </a:rPr>
              <a:t>Аналіз</a:t>
            </a:r>
            <a:r>
              <a:rPr lang="ru-RU" sz="1600" baseline="0" dirty="0" smtClean="0">
                <a:solidFill>
                  <a:srgbClr val="FF0000"/>
                </a:solidFill>
                <a:latin typeface="Times New Roman" pitchFamily="18" charset="0"/>
                <a:cs typeface="Times New Roman" pitchFamily="18" charset="0"/>
              </a:rPr>
              <a:t> </a:t>
            </a:r>
            <a:r>
              <a:rPr lang="ru-RU" sz="1600" baseline="0" dirty="0" err="1" smtClean="0">
                <a:solidFill>
                  <a:srgbClr val="FF0000"/>
                </a:solidFill>
                <a:latin typeface="Times New Roman" pitchFamily="18" charset="0"/>
                <a:cs typeface="Times New Roman" pitchFamily="18" charset="0"/>
              </a:rPr>
              <a:t>виконання</a:t>
            </a:r>
            <a:r>
              <a:rPr lang="ru-RU" sz="1600" baseline="0" dirty="0" smtClean="0">
                <a:solidFill>
                  <a:srgbClr val="FF0000"/>
                </a:solidFill>
                <a:latin typeface="Times New Roman" pitchFamily="18" charset="0"/>
                <a:cs typeface="Times New Roman" pitchFamily="18" charset="0"/>
              </a:rPr>
              <a:t> норм </a:t>
            </a:r>
            <a:r>
              <a:rPr lang="ru-RU" sz="1600" dirty="0" err="1" smtClean="0">
                <a:solidFill>
                  <a:srgbClr val="FF0000"/>
                </a:solidFill>
                <a:latin typeface="Times New Roman" pitchFamily="18" charset="0"/>
                <a:cs typeface="Times New Roman" pitchFamily="18" charset="0"/>
              </a:rPr>
              <a:t>основних</a:t>
            </a:r>
            <a:r>
              <a:rPr lang="ru-RU" sz="1600" dirty="0" smtClean="0">
                <a:solidFill>
                  <a:srgbClr val="FF0000"/>
                </a:solidFill>
                <a:latin typeface="Times New Roman" pitchFamily="18" charset="0"/>
                <a:cs typeface="Times New Roman" pitchFamily="18" charset="0"/>
              </a:rPr>
              <a:t> </a:t>
            </a:r>
            <a:r>
              <a:rPr lang="ru-RU" sz="1600" dirty="0" err="1">
                <a:solidFill>
                  <a:srgbClr val="FF0000"/>
                </a:solidFill>
                <a:latin typeface="Times New Roman" pitchFamily="18" charset="0"/>
                <a:cs typeface="Times New Roman" pitchFamily="18" charset="0"/>
              </a:rPr>
              <a:t>продуктів</a:t>
            </a:r>
            <a:r>
              <a:rPr lang="ru-RU" sz="1600" dirty="0">
                <a:solidFill>
                  <a:srgbClr val="FF0000"/>
                </a:solidFill>
                <a:latin typeface="Times New Roman" pitchFamily="18" charset="0"/>
                <a:cs typeface="Times New Roman" pitchFamily="18" charset="0"/>
              </a:rPr>
              <a:t> </a:t>
            </a:r>
          </a:p>
          <a:p>
            <a:pPr>
              <a:defRPr sz="1600">
                <a:solidFill>
                  <a:srgbClr val="FF0000"/>
                </a:solidFill>
              </a:defRPr>
            </a:pPr>
            <a:r>
              <a:rPr lang="ru-RU" sz="1600" dirty="0">
                <a:solidFill>
                  <a:srgbClr val="FF0000"/>
                </a:solidFill>
                <a:latin typeface="Times New Roman" pitchFamily="18" charset="0"/>
                <a:cs typeface="Times New Roman" pitchFamily="18" charset="0"/>
              </a:rPr>
              <a:t>за </a:t>
            </a:r>
            <a:r>
              <a:rPr lang="ru-RU" sz="1600" dirty="0" smtClean="0">
                <a:solidFill>
                  <a:srgbClr val="FF0000"/>
                </a:solidFill>
                <a:latin typeface="Times New Roman" pitchFamily="18" charset="0"/>
                <a:cs typeface="Times New Roman" pitchFamily="18" charset="0"/>
              </a:rPr>
              <a:t>2019/2020 </a:t>
            </a:r>
            <a:r>
              <a:rPr lang="ru-RU" sz="1600" dirty="0">
                <a:solidFill>
                  <a:srgbClr val="FF0000"/>
                </a:solidFill>
                <a:latin typeface="Times New Roman" pitchFamily="18" charset="0"/>
                <a:cs typeface="Times New Roman" pitchFamily="18" charset="0"/>
              </a:rPr>
              <a:t>н. р.</a:t>
            </a:r>
          </a:p>
        </c:rich>
      </c:tx>
      <c:layout>
        <c:manualLayout>
          <c:xMode val="edge"/>
          <c:yMode val="edge"/>
          <c:x val="0.26898877070999344"/>
          <c:y val="3.1120153726402939E-2"/>
        </c:manualLayout>
      </c:layout>
    </c:title>
    <c:view3D>
      <c:depthPercent val="100"/>
      <c:rAngAx val="1"/>
    </c:view3D>
    <c:plotArea>
      <c:layout>
        <c:manualLayout>
          <c:layoutTarget val="inner"/>
          <c:xMode val="edge"/>
          <c:yMode val="edge"/>
          <c:x val="9.2673860207042727E-2"/>
          <c:y val="0.14363152573407187"/>
          <c:w val="0.67462652176205951"/>
          <c:h val="0.74471395881006852"/>
        </c:manualLayout>
      </c:layout>
      <c:bar3DChart>
        <c:barDir val="col"/>
        <c:grouping val="clustered"/>
        <c:ser>
          <c:idx val="0"/>
          <c:order val="0"/>
          <c:tx>
            <c:strRef>
              <c:f>Аркуш1!$B$1</c:f>
              <c:strCache>
                <c:ptCount val="1"/>
                <c:pt idx="0">
                  <c:v>М'ясні продукти</c:v>
                </c:pt>
              </c:strCache>
            </c:strRef>
          </c:tx>
          <c:spPr>
            <a:solidFill>
              <a:srgbClr val="0070C0"/>
            </a:solidFill>
          </c:spPr>
          <c:dLbls>
            <c:dLbl>
              <c:idx val="0"/>
              <c:layout>
                <c:manualLayout>
                  <c:x val="-4.5583726537840943E-3"/>
                  <c:y val="-3.8438343912705612E-2"/>
                </c:manualLayout>
              </c:layout>
              <c:tx>
                <c:rich>
                  <a:bodyPr/>
                  <a:lstStyle/>
                  <a:p>
                    <a:r>
                      <a:rPr lang="uk-UA" dirty="0" smtClean="0"/>
                      <a:t>62</a:t>
                    </a:r>
                    <a:r>
                      <a:rPr lang="en-US" dirty="0" smtClean="0"/>
                      <a:t>%</a:t>
                    </a:r>
                    <a:endParaRPr lang="en-US" dirty="0"/>
                  </a:p>
                </c:rich>
              </c:tx>
              <c:showVal val="1"/>
            </c:dLbl>
            <c:dLbl>
              <c:idx val="1"/>
              <c:layout>
                <c:manualLayout>
                  <c:x val="-8.9505482210785747E-3"/>
                  <c:y val="3.125E-2"/>
                </c:manualLayout>
              </c:layout>
              <c:showVal val="1"/>
              <c:extLst>
                <c:ext xmlns:c15="http://schemas.microsoft.com/office/drawing/2012/chart" uri="{CE6537A1-D6FC-4f65-9D91-7224C49458BB}">
                  <c15:layout/>
                </c:ext>
              </c:extLst>
            </c:dLbl>
            <c:spPr>
              <a:noFill/>
              <a:ln>
                <a:noFill/>
              </a:ln>
              <a:effectLst/>
            </c:spPr>
            <c:txPr>
              <a:bodyPr/>
              <a:lstStyle/>
              <a:p>
                <a:pPr>
                  <a:defRPr sz="1000" b="1">
                    <a:latin typeface="Times New Roman" pitchFamily="18" charset="0"/>
                    <a:cs typeface="Times New Roman" pitchFamily="18" charset="0"/>
                  </a:defRPr>
                </a:pPr>
                <a:endParaRPr lang="ru-RU"/>
              </a:p>
            </c:txPr>
            <c:showVal val="1"/>
            <c:extLst>
              <c:ext xmlns:c15="http://schemas.microsoft.com/office/drawing/2012/chart" uri="{CE6537A1-D6FC-4f65-9D91-7224C49458BB}">
                <c15:layout/>
                <c15:showLeaderLines val="0"/>
              </c:ext>
            </c:extLst>
          </c:dLbls>
          <c:cat>
            <c:strRef>
              <c:f>Аркуш1!$A$2</c:f>
              <c:strCache>
                <c:ptCount val="1"/>
                <c:pt idx="0">
                  <c:v>2016/2017</c:v>
                </c:pt>
              </c:strCache>
            </c:strRef>
          </c:cat>
          <c:val>
            <c:numRef>
              <c:f>Аркуш1!$B$2</c:f>
              <c:numCache>
                <c:formatCode>0%</c:formatCode>
                <c:ptCount val="1"/>
                <c:pt idx="0">
                  <c:v>0.62000000000000022</c:v>
                </c:pt>
              </c:numCache>
            </c:numRef>
          </c:val>
        </c:ser>
        <c:ser>
          <c:idx val="1"/>
          <c:order val="1"/>
          <c:tx>
            <c:strRef>
              <c:f>Аркуш1!$C$1</c:f>
              <c:strCache>
                <c:ptCount val="1"/>
                <c:pt idx="0">
                  <c:v>Риба</c:v>
                </c:pt>
              </c:strCache>
            </c:strRef>
          </c:tx>
          <c:dLbls>
            <c:dLbl>
              <c:idx val="0"/>
              <c:layout>
                <c:manualLayout>
                  <c:x val="0"/>
                  <c:y val="-2.6426361439985151E-2"/>
                </c:manualLayout>
              </c:layout>
              <c:showVal val="1"/>
            </c:dLbl>
            <c:dLbl>
              <c:idx val="1"/>
              <c:layout>
                <c:manualLayout>
                  <c:x val="-1.5663459386887717E-2"/>
                  <c:y val="3.4722222222221652E-3"/>
                </c:manualLayout>
              </c:layout>
              <c:showVal val="1"/>
              <c:extLst>
                <c:ext xmlns:c15="http://schemas.microsoft.com/office/drawing/2012/chart" uri="{CE6537A1-D6FC-4f65-9D91-7224C49458BB}">
                  <c15:layout/>
                </c:ext>
              </c:extLst>
            </c:dLbl>
            <c:spPr>
              <a:noFill/>
              <a:ln>
                <a:noFill/>
              </a:ln>
              <a:effectLst/>
            </c:spPr>
            <c:txPr>
              <a:bodyPr/>
              <a:lstStyle/>
              <a:p>
                <a:pPr>
                  <a:defRPr sz="1000" b="1">
                    <a:latin typeface="Times New Roman" pitchFamily="18" charset="0"/>
                    <a:cs typeface="Times New Roman" pitchFamily="18" charset="0"/>
                  </a:defRPr>
                </a:pPr>
                <a:endParaRPr lang="ru-RU"/>
              </a:p>
            </c:txPr>
            <c:showVal val="1"/>
            <c:extLst>
              <c:ext xmlns:c15="http://schemas.microsoft.com/office/drawing/2012/chart" uri="{CE6537A1-D6FC-4f65-9D91-7224C49458BB}">
                <c15:layout/>
                <c15:showLeaderLines val="0"/>
              </c:ext>
            </c:extLst>
          </c:dLbls>
          <c:cat>
            <c:strRef>
              <c:f>Аркуш1!$A$2</c:f>
              <c:strCache>
                <c:ptCount val="1"/>
                <c:pt idx="0">
                  <c:v>2016/2017</c:v>
                </c:pt>
              </c:strCache>
            </c:strRef>
          </c:cat>
          <c:val>
            <c:numRef>
              <c:f>Аркуш1!$C$2</c:f>
              <c:numCache>
                <c:formatCode>0%</c:formatCode>
                <c:ptCount val="1"/>
                <c:pt idx="0">
                  <c:v>0.75000000000000022</c:v>
                </c:pt>
              </c:numCache>
            </c:numRef>
          </c:val>
        </c:ser>
        <c:ser>
          <c:idx val="2"/>
          <c:order val="2"/>
          <c:tx>
            <c:strRef>
              <c:f>Аркуш1!$D$1</c:f>
              <c:strCache>
                <c:ptCount val="1"/>
                <c:pt idx="0">
                  <c:v>Яйця</c:v>
                </c:pt>
              </c:strCache>
            </c:strRef>
          </c:tx>
          <c:spPr>
            <a:solidFill>
              <a:srgbClr val="92D050"/>
            </a:solidFill>
          </c:spPr>
          <c:dLbls>
            <c:dLbl>
              <c:idx val="0"/>
              <c:layout>
                <c:manualLayout>
                  <c:x val="6.1823802163833074E-3"/>
                  <c:y val="-3.6613272311214674E-2"/>
                </c:manualLayout>
              </c:layout>
              <c:showVal val="1"/>
              <c:extLst>
                <c:ext xmlns:c15="http://schemas.microsoft.com/office/drawing/2012/chart" uri="{CE6537A1-D6FC-4f65-9D91-7224C49458BB}">
                  <c15:layout/>
                </c:ext>
              </c:extLst>
            </c:dLbl>
            <c:dLbl>
              <c:idx val="1"/>
              <c:layout>
                <c:manualLayout>
                  <c:x val="2.0607934054611052E-3"/>
                  <c:y val="-1.8306636155606407E-2"/>
                </c:manualLayout>
              </c:layout>
              <c:showVal val="1"/>
              <c:extLst>
                <c:ext xmlns:c15="http://schemas.microsoft.com/office/drawing/2012/chart" uri="{CE6537A1-D6FC-4f65-9D91-7224C49458BB}">
                  <c15:layout/>
                </c:ext>
              </c:extLst>
            </c:dLbl>
            <c:dLbl>
              <c:idx val="2"/>
              <c:layout>
                <c:manualLayout>
                  <c:x val="1.7897091722595078E-2"/>
                  <c:y val="-2.3952095808383235E-2"/>
                </c:manualLayout>
              </c:layout>
              <c:showVal val="1"/>
              <c:extLst>
                <c:ext xmlns:c15="http://schemas.microsoft.com/office/drawing/2012/chart" uri="{CE6537A1-D6FC-4f65-9D91-7224C49458BB}">
                  <c15:layout/>
                </c:ext>
              </c:extLst>
            </c:dLbl>
            <c:spPr>
              <a:noFill/>
              <a:ln>
                <a:noFill/>
              </a:ln>
              <a:effectLst/>
            </c:spPr>
            <c:txPr>
              <a:bodyPr/>
              <a:lstStyle/>
              <a:p>
                <a:pPr>
                  <a:defRPr sz="1000" b="1">
                    <a:latin typeface="Times New Roman" pitchFamily="18" charset="0"/>
                    <a:cs typeface="Times New Roman" pitchFamily="18" charset="0"/>
                  </a:defRPr>
                </a:pPr>
                <a:endParaRPr lang="ru-RU"/>
              </a:p>
            </c:txPr>
            <c:showVal val="1"/>
            <c:extLst>
              <c:ext xmlns:c15="http://schemas.microsoft.com/office/drawing/2012/chart" uri="{CE6537A1-D6FC-4f65-9D91-7224C49458BB}">
                <c15:showLeaderLines val="0"/>
              </c:ext>
            </c:extLst>
          </c:dLbls>
          <c:cat>
            <c:strRef>
              <c:f>Аркуш1!$A$2</c:f>
              <c:strCache>
                <c:ptCount val="1"/>
                <c:pt idx="0">
                  <c:v>2016/2017</c:v>
                </c:pt>
              </c:strCache>
            </c:strRef>
          </c:cat>
          <c:val>
            <c:numRef>
              <c:f>Аркуш1!$D$2</c:f>
              <c:numCache>
                <c:formatCode>0%</c:formatCode>
                <c:ptCount val="1"/>
                <c:pt idx="0">
                  <c:v>0.8</c:v>
                </c:pt>
              </c:numCache>
            </c:numRef>
          </c:val>
        </c:ser>
        <c:ser>
          <c:idx val="3"/>
          <c:order val="3"/>
          <c:tx>
            <c:strRef>
              <c:f>Аркуш1!$E$1</c:f>
              <c:strCache>
                <c:ptCount val="1"/>
                <c:pt idx="0">
                  <c:v>Молоко</c:v>
                </c:pt>
              </c:strCache>
            </c:strRef>
          </c:tx>
          <c:dLbls>
            <c:dLbl>
              <c:idx val="0"/>
              <c:layout>
                <c:manualLayout>
                  <c:x val="4.1215868109221966E-3"/>
                  <c:y val="-1.2204424103738024E-2"/>
                </c:manualLayout>
              </c:layout>
              <c:showVal val="1"/>
              <c:extLst>
                <c:ext xmlns:c15="http://schemas.microsoft.com/office/drawing/2012/chart" uri="{CE6537A1-D6FC-4f65-9D91-7224C49458BB}">
                  <c15:layout/>
                </c:ext>
              </c:extLst>
            </c:dLbl>
            <c:dLbl>
              <c:idx val="1"/>
              <c:layout>
                <c:manualLayout>
                  <c:x val="4.1215868109221966E-3"/>
                  <c:y val="0"/>
                </c:manualLayout>
              </c:layout>
              <c:showVal val="1"/>
              <c:extLst>
                <c:ext xmlns:c15="http://schemas.microsoft.com/office/drawing/2012/chart" uri="{CE6537A1-D6FC-4f65-9D91-7224C49458BB}">
                  <c15:layout/>
                </c:ext>
              </c:extLst>
            </c:dLbl>
            <c:spPr>
              <a:noFill/>
              <a:ln>
                <a:noFill/>
              </a:ln>
              <a:effectLst/>
            </c:spPr>
            <c:txPr>
              <a:bodyPr/>
              <a:lstStyle/>
              <a:p>
                <a:pPr>
                  <a:defRPr sz="1000" b="1">
                    <a:latin typeface="Times New Roman" pitchFamily="18" charset="0"/>
                    <a:cs typeface="Times New Roman" pitchFamily="18" charset="0"/>
                  </a:defRPr>
                </a:pPr>
                <a:endParaRPr lang="ru-RU"/>
              </a:p>
            </c:txPr>
            <c:showVal val="1"/>
            <c:extLst>
              <c:ext xmlns:c15="http://schemas.microsoft.com/office/drawing/2012/chart" uri="{CE6537A1-D6FC-4f65-9D91-7224C49458BB}">
                <c15:layout/>
                <c15:showLeaderLines val="0"/>
              </c:ext>
            </c:extLst>
          </c:dLbls>
          <c:cat>
            <c:strRef>
              <c:f>Аркуш1!$A$2</c:f>
              <c:strCache>
                <c:ptCount val="1"/>
                <c:pt idx="0">
                  <c:v>2016/2017</c:v>
                </c:pt>
              </c:strCache>
            </c:strRef>
          </c:cat>
          <c:val>
            <c:numRef>
              <c:f>Аркуш1!$E$2</c:f>
              <c:numCache>
                <c:formatCode>0%</c:formatCode>
                <c:ptCount val="1"/>
                <c:pt idx="0">
                  <c:v>1.04</c:v>
                </c:pt>
              </c:numCache>
            </c:numRef>
          </c:val>
        </c:ser>
        <c:ser>
          <c:idx val="4"/>
          <c:order val="4"/>
          <c:tx>
            <c:strRef>
              <c:f>Аркуш1!$F$1</c:f>
              <c:strCache>
                <c:ptCount val="1"/>
                <c:pt idx="0">
                  <c:v>Овочі</c:v>
                </c:pt>
              </c:strCache>
            </c:strRef>
          </c:tx>
          <c:dLbls>
            <c:dLbl>
              <c:idx val="0"/>
              <c:layout>
                <c:manualLayout>
                  <c:x val="4.4742729306487834E-3"/>
                  <c:y val="-2.3952095808383235E-2"/>
                </c:manualLayout>
              </c:layout>
              <c:showVal val="1"/>
              <c:extLst>
                <c:ext xmlns:c15="http://schemas.microsoft.com/office/drawing/2012/chart" uri="{CE6537A1-D6FC-4f65-9D91-7224C49458BB}">
                  <c15:layout/>
                </c:ext>
              </c:extLst>
            </c:dLbl>
            <c:dLbl>
              <c:idx val="1"/>
              <c:layout>
                <c:manualLayout>
                  <c:x val="0"/>
                  <c:y val="-3.0511060259344011E-2"/>
                </c:manualLayout>
              </c:layout>
              <c:showVal val="1"/>
              <c:extLst>
                <c:ext xmlns:c15="http://schemas.microsoft.com/office/drawing/2012/chart" uri="{CE6537A1-D6FC-4f65-9D91-7224C49458BB}">
                  <c15:layout/>
                </c:ext>
              </c:extLst>
            </c:dLbl>
            <c:dLbl>
              <c:idx val="2"/>
              <c:layout>
                <c:manualLayout>
                  <c:x val="8.2027389474494848E-17"/>
                  <c:y val="-3.5928143712574814E-2"/>
                </c:manualLayout>
              </c:layout>
              <c:showVal val="1"/>
              <c:extLst>
                <c:ext xmlns:c15="http://schemas.microsoft.com/office/drawing/2012/chart" uri="{CE6537A1-D6FC-4f65-9D91-7224C49458BB}">
                  <c15:layout/>
                </c:ext>
              </c:extLst>
            </c:dLbl>
            <c:spPr>
              <a:noFill/>
              <a:ln>
                <a:noFill/>
              </a:ln>
              <a:effectLst/>
            </c:spPr>
            <c:txPr>
              <a:bodyPr/>
              <a:lstStyle/>
              <a:p>
                <a:pPr>
                  <a:defRPr sz="1000" b="1">
                    <a:latin typeface="Times New Roman" pitchFamily="18" charset="0"/>
                    <a:cs typeface="Times New Roman" pitchFamily="18" charset="0"/>
                  </a:defRPr>
                </a:pPr>
                <a:endParaRPr lang="ru-RU"/>
              </a:p>
            </c:txPr>
            <c:showVal val="1"/>
            <c:extLst>
              <c:ext xmlns:c15="http://schemas.microsoft.com/office/drawing/2012/chart" uri="{CE6537A1-D6FC-4f65-9D91-7224C49458BB}">
                <c15:showLeaderLines val="0"/>
              </c:ext>
            </c:extLst>
          </c:dLbls>
          <c:cat>
            <c:strRef>
              <c:f>Аркуш1!$A$2</c:f>
              <c:strCache>
                <c:ptCount val="1"/>
                <c:pt idx="0">
                  <c:v>2016/2017</c:v>
                </c:pt>
              </c:strCache>
            </c:strRef>
          </c:cat>
          <c:val>
            <c:numRef>
              <c:f>Аркуш1!$F$2</c:f>
              <c:numCache>
                <c:formatCode>0%</c:formatCode>
                <c:ptCount val="1"/>
                <c:pt idx="0">
                  <c:v>0.65000000000000024</c:v>
                </c:pt>
              </c:numCache>
            </c:numRef>
          </c:val>
        </c:ser>
        <c:ser>
          <c:idx val="5"/>
          <c:order val="5"/>
          <c:tx>
            <c:strRef>
              <c:f>Аркуш1!$G$1</c:f>
              <c:strCache>
                <c:ptCount val="1"/>
                <c:pt idx="0">
                  <c:v>Крупи</c:v>
                </c:pt>
              </c:strCache>
            </c:strRef>
          </c:tx>
          <c:spPr>
            <a:solidFill>
              <a:srgbClr val="F79646">
                <a:lumMod val="75000"/>
              </a:srgbClr>
            </a:solidFill>
          </c:spPr>
          <c:dLbls>
            <c:dLbl>
              <c:idx val="0"/>
              <c:layout>
                <c:manualLayout>
                  <c:x val="-3.0389151025227092E-3"/>
                  <c:y val="-2.6426361439985151E-2"/>
                </c:manualLayout>
              </c:layout>
              <c:tx>
                <c:rich>
                  <a:bodyPr/>
                  <a:lstStyle/>
                  <a:p>
                    <a:r>
                      <a:rPr lang="en-US" dirty="0" smtClean="0"/>
                      <a:t>11</a:t>
                    </a:r>
                    <a:r>
                      <a:rPr lang="uk-UA" dirty="0" smtClean="0"/>
                      <a:t>1</a:t>
                    </a:r>
                    <a:r>
                      <a:rPr lang="en-US" dirty="0" smtClean="0"/>
                      <a:t>%</a:t>
                    </a:r>
                    <a:endParaRPr lang="en-US" dirty="0"/>
                  </a:p>
                </c:rich>
              </c:tx>
              <c:showVal val="1"/>
            </c:dLbl>
            <c:spPr>
              <a:noFill/>
              <a:ln>
                <a:noFill/>
              </a:ln>
              <a:effectLst/>
            </c:spPr>
            <c:txPr>
              <a:bodyPr/>
              <a:lstStyle/>
              <a:p>
                <a:pPr>
                  <a:defRPr sz="1000" b="1">
                    <a:latin typeface="Times New Roman" pitchFamily="18" charset="0"/>
                    <a:cs typeface="Times New Roman" pitchFamily="18" charset="0"/>
                  </a:defRPr>
                </a:pPr>
                <a:endParaRPr lang="ru-RU"/>
              </a:p>
            </c:txPr>
            <c:showVal val="1"/>
            <c:extLst>
              <c:ext xmlns:c15="http://schemas.microsoft.com/office/drawing/2012/chart" uri="{CE6537A1-D6FC-4f65-9D91-7224C49458BB}">
                <c15:layout/>
                <c15:showLeaderLines val="0"/>
              </c:ext>
            </c:extLst>
          </c:dLbls>
          <c:cat>
            <c:strRef>
              <c:f>Аркуш1!$A$2</c:f>
              <c:strCache>
                <c:ptCount val="1"/>
                <c:pt idx="0">
                  <c:v>2016/2017</c:v>
                </c:pt>
              </c:strCache>
            </c:strRef>
          </c:cat>
          <c:val>
            <c:numRef>
              <c:f>Аркуш1!$G$2</c:f>
              <c:numCache>
                <c:formatCode>0.00%</c:formatCode>
                <c:ptCount val="1"/>
                <c:pt idx="0">
                  <c:v>1.1100000000000001</c:v>
                </c:pt>
              </c:numCache>
            </c:numRef>
          </c:val>
        </c:ser>
        <c:ser>
          <c:idx val="6"/>
          <c:order val="6"/>
          <c:tx>
            <c:strRef>
              <c:f>Аркуш1!$H$1</c:f>
              <c:strCache>
                <c:ptCount val="1"/>
                <c:pt idx="0">
                  <c:v>Борошно</c:v>
                </c:pt>
              </c:strCache>
            </c:strRef>
          </c:tx>
          <c:spPr>
            <a:solidFill>
              <a:srgbClr val="00B0F0"/>
            </a:solidFill>
          </c:spPr>
          <c:dLbls>
            <c:dLbl>
              <c:idx val="0"/>
              <c:layout>
                <c:manualLayout>
                  <c:x val="1.1054352791243522E-2"/>
                  <c:y val="-3.363355092361741E-2"/>
                </c:manualLayout>
              </c:layout>
              <c:showVal val="1"/>
              <c:extLst>
                <c:ext xmlns:c15="http://schemas.microsoft.com/office/drawing/2012/chart" uri="{CE6537A1-D6FC-4f65-9D91-7224C49458BB}">
                  <c15:layout/>
                </c:ext>
              </c:extLst>
            </c:dLbl>
            <c:dLbl>
              <c:idx val="1"/>
              <c:layout>
                <c:manualLayout>
                  <c:x val="1.0303967027305513E-2"/>
                  <c:y val="-3.0511060259344092E-3"/>
                </c:manualLayout>
              </c:layout>
              <c:showVal val="1"/>
              <c:extLst>
                <c:ext xmlns:c15="http://schemas.microsoft.com/office/drawing/2012/chart" uri="{CE6537A1-D6FC-4f65-9D91-7224C49458BB}">
                  <c15:layout/>
                </c:ext>
              </c:extLst>
            </c:dLbl>
            <c:spPr>
              <a:noFill/>
              <a:ln>
                <a:noFill/>
              </a:ln>
              <a:effectLst/>
            </c:spPr>
            <c:txPr>
              <a:bodyPr/>
              <a:lstStyle/>
              <a:p>
                <a:pPr>
                  <a:defRPr sz="1000" b="1">
                    <a:latin typeface="Times New Roman" pitchFamily="18" charset="0"/>
                    <a:cs typeface="Times New Roman" pitchFamily="18" charset="0"/>
                  </a:defRPr>
                </a:pPr>
                <a:endParaRPr lang="ru-RU"/>
              </a:p>
            </c:txPr>
            <c:showVal val="1"/>
            <c:extLst>
              <c:ext xmlns:c15="http://schemas.microsoft.com/office/drawing/2012/chart" uri="{CE6537A1-D6FC-4f65-9D91-7224C49458BB}">
                <c15:layout/>
                <c15:showLeaderLines val="0"/>
              </c:ext>
            </c:extLst>
          </c:dLbls>
          <c:cat>
            <c:strRef>
              <c:f>Аркуш1!$A$2</c:f>
              <c:strCache>
                <c:ptCount val="1"/>
                <c:pt idx="0">
                  <c:v>2016/2017</c:v>
                </c:pt>
              </c:strCache>
            </c:strRef>
          </c:cat>
          <c:val>
            <c:numRef>
              <c:f>Аркуш1!$H$2</c:f>
              <c:numCache>
                <c:formatCode>0%</c:formatCode>
                <c:ptCount val="1"/>
                <c:pt idx="0">
                  <c:v>0.87000000000000022</c:v>
                </c:pt>
              </c:numCache>
            </c:numRef>
          </c:val>
        </c:ser>
        <c:ser>
          <c:idx val="7"/>
          <c:order val="7"/>
          <c:tx>
            <c:strRef>
              <c:f>Аркуш1!$I$1</c:f>
              <c:strCache>
                <c:ptCount val="1"/>
                <c:pt idx="0">
                  <c:v>Картопля</c:v>
                </c:pt>
              </c:strCache>
            </c:strRef>
          </c:tx>
          <c:spPr>
            <a:solidFill>
              <a:srgbClr val="FFFF00"/>
            </a:solidFill>
          </c:spPr>
          <c:dLbls>
            <c:dLbl>
              <c:idx val="0"/>
              <c:layout>
                <c:manualLayout>
                  <c:x val="1.3988820142407996E-2"/>
                  <c:y val="-7.8562148673158305E-3"/>
                </c:manualLayout>
              </c:layout>
              <c:showVal val="1"/>
              <c:extLst>
                <c:ext xmlns:c15="http://schemas.microsoft.com/office/drawing/2012/chart" uri="{CE6537A1-D6FC-4f65-9D91-7224C49458BB}">
                  <c15:layout/>
                </c:ext>
              </c:extLst>
            </c:dLbl>
            <c:dLbl>
              <c:idx val="1"/>
              <c:layout>
                <c:manualLayout>
                  <c:x val="1.236476043276662E-2"/>
                  <c:y val="-3.0511060259344092E-3"/>
                </c:manualLayout>
              </c:layout>
              <c:showVal val="1"/>
              <c:extLst>
                <c:ext xmlns:c15="http://schemas.microsoft.com/office/drawing/2012/chart" uri="{CE6537A1-D6FC-4f65-9D91-7224C49458BB}">
                  <c15:layout/>
                </c:ext>
              </c:extLst>
            </c:dLbl>
            <c:spPr>
              <a:noFill/>
              <a:ln>
                <a:noFill/>
              </a:ln>
              <a:effectLst/>
            </c:spPr>
            <c:txPr>
              <a:bodyPr/>
              <a:lstStyle/>
              <a:p>
                <a:pPr>
                  <a:defRPr sz="1000" b="1">
                    <a:latin typeface="Times New Roman" pitchFamily="18" charset="0"/>
                    <a:cs typeface="Times New Roman" pitchFamily="18" charset="0"/>
                  </a:defRPr>
                </a:pPr>
                <a:endParaRPr lang="ru-RU"/>
              </a:p>
            </c:txPr>
            <c:showVal val="1"/>
            <c:extLst>
              <c:ext xmlns:c15="http://schemas.microsoft.com/office/drawing/2012/chart" uri="{CE6537A1-D6FC-4f65-9D91-7224C49458BB}">
                <c15:layout/>
                <c15:showLeaderLines val="0"/>
              </c:ext>
            </c:extLst>
          </c:dLbls>
          <c:cat>
            <c:strRef>
              <c:f>Аркуш1!$A$2</c:f>
              <c:strCache>
                <c:ptCount val="1"/>
                <c:pt idx="0">
                  <c:v>2016/2017</c:v>
                </c:pt>
              </c:strCache>
            </c:strRef>
          </c:cat>
          <c:val>
            <c:numRef>
              <c:f>Аркуш1!$I$2</c:f>
              <c:numCache>
                <c:formatCode>0%</c:formatCode>
                <c:ptCount val="1"/>
                <c:pt idx="0">
                  <c:v>0.64000000000000024</c:v>
                </c:pt>
              </c:numCache>
            </c:numRef>
          </c:val>
        </c:ser>
        <c:ser>
          <c:idx val="8"/>
          <c:order val="8"/>
          <c:tx>
            <c:strRef>
              <c:f>Аркуш1!$J$1</c:f>
              <c:strCache>
                <c:ptCount val="1"/>
                <c:pt idx="0">
                  <c:v>Сир кисломолочний</c:v>
                </c:pt>
              </c:strCache>
            </c:strRef>
          </c:tx>
          <c:spPr>
            <a:solidFill>
              <a:srgbClr val="00B050"/>
            </a:solidFill>
          </c:spPr>
          <c:dLbls>
            <c:dLbl>
              <c:idx val="0"/>
              <c:layout>
                <c:manualLayout>
                  <c:x val="1.236476043276662E-2"/>
                  <c:y val="-1.2204424103738024E-2"/>
                </c:manualLayout>
              </c:layout>
              <c:showVal val="1"/>
              <c:extLst>
                <c:ext xmlns:c15="http://schemas.microsoft.com/office/drawing/2012/chart" uri="{CE6537A1-D6FC-4f65-9D91-7224C49458BB}">
                  <c15:layout/>
                </c:ext>
              </c:extLst>
            </c:dLbl>
            <c:dLbl>
              <c:idx val="1"/>
              <c:layout>
                <c:manualLayout>
                  <c:x val="1.236476043276662E-2"/>
                  <c:y val="-9.1533180778032748E-3"/>
                </c:manualLayout>
              </c:layout>
              <c:showVal val="1"/>
              <c:extLst>
                <c:ext xmlns:c15="http://schemas.microsoft.com/office/drawing/2012/chart" uri="{CE6537A1-D6FC-4f65-9D91-7224C49458BB}">
                  <c15:layout/>
                </c:ext>
              </c:extLst>
            </c:dLbl>
            <c:spPr>
              <a:noFill/>
              <a:ln>
                <a:noFill/>
              </a:ln>
              <a:effectLst/>
            </c:spPr>
            <c:txPr>
              <a:bodyPr/>
              <a:lstStyle/>
              <a:p>
                <a:pPr>
                  <a:defRPr sz="1000" b="1">
                    <a:latin typeface="Times New Roman" pitchFamily="18" charset="0"/>
                    <a:cs typeface="Times New Roman" pitchFamily="18" charset="0"/>
                  </a:defRPr>
                </a:pPr>
                <a:endParaRPr lang="ru-RU"/>
              </a:p>
            </c:txPr>
            <c:showVal val="1"/>
            <c:extLst>
              <c:ext xmlns:c15="http://schemas.microsoft.com/office/drawing/2012/chart" uri="{CE6537A1-D6FC-4f65-9D91-7224C49458BB}">
                <c15:layout/>
                <c15:showLeaderLines val="0"/>
              </c:ext>
            </c:extLst>
          </c:dLbls>
          <c:cat>
            <c:strRef>
              <c:f>Аркуш1!$A$2</c:f>
              <c:strCache>
                <c:ptCount val="1"/>
                <c:pt idx="0">
                  <c:v>2016/2017</c:v>
                </c:pt>
              </c:strCache>
            </c:strRef>
          </c:cat>
          <c:val>
            <c:numRef>
              <c:f>Аркуш1!$J$2</c:f>
              <c:numCache>
                <c:formatCode>0%</c:formatCode>
                <c:ptCount val="1"/>
                <c:pt idx="0">
                  <c:v>0.81</c:v>
                </c:pt>
              </c:numCache>
            </c:numRef>
          </c:val>
        </c:ser>
        <c:ser>
          <c:idx val="9"/>
          <c:order val="9"/>
          <c:tx>
            <c:strRef>
              <c:f>Аркуш1!$K$1</c:f>
              <c:strCache>
                <c:ptCount val="1"/>
                <c:pt idx="0">
                  <c:v>Масло вершкове</c:v>
                </c:pt>
              </c:strCache>
            </c:strRef>
          </c:tx>
          <c:dLbls>
            <c:dLbl>
              <c:idx val="2"/>
              <c:layout>
                <c:manualLayout>
                  <c:x val="0"/>
                  <c:y val="-2.7944111776447202E-2"/>
                </c:manualLayout>
              </c:layout>
              <c:showVal val="1"/>
              <c:extLst>
                <c:ext xmlns:c15="http://schemas.microsoft.com/office/drawing/2012/chart" uri="{CE6537A1-D6FC-4f65-9D91-7224C49458BB}">
                  <c15:layout/>
                </c:ext>
              </c:extLst>
            </c:dLbl>
            <c:spPr>
              <a:noFill/>
              <a:ln>
                <a:noFill/>
              </a:ln>
              <a:effectLst/>
            </c:spPr>
            <c:txPr>
              <a:bodyPr/>
              <a:lstStyle/>
              <a:p>
                <a:pPr>
                  <a:defRPr sz="1000" b="1">
                    <a:latin typeface="Times New Roman" pitchFamily="18" charset="0"/>
                    <a:cs typeface="Times New Roman" pitchFamily="18" charset="0"/>
                  </a:defRPr>
                </a:pPr>
                <a:endParaRPr lang="ru-RU"/>
              </a:p>
            </c:txPr>
            <c:showVal val="1"/>
            <c:extLst>
              <c:ext xmlns:c15="http://schemas.microsoft.com/office/drawing/2012/chart" uri="{CE6537A1-D6FC-4f65-9D91-7224C49458BB}">
                <c15:layout/>
                <c15:showLeaderLines val="0"/>
              </c:ext>
            </c:extLst>
          </c:dLbls>
          <c:cat>
            <c:strRef>
              <c:f>Аркуш1!$A$2</c:f>
              <c:strCache>
                <c:ptCount val="1"/>
                <c:pt idx="0">
                  <c:v>2016/2017</c:v>
                </c:pt>
              </c:strCache>
            </c:strRef>
          </c:cat>
          <c:val>
            <c:numRef>
              <c:f>Аркуш1!$K$2</c:f>
              <c:numCache>
                <c:formatCode>0%</c:formatCode>
                <c:ptCount val="1"/>
                <c:pt idx="0">
                  <c:v>0.56000000000000005</c:v>
                </c:pt>
              </c:numCache>
            </c:numRef>
          </c:val>
        </c:ser>
        <c:shape val="box"/>
        <c:axId val="126559744"/>
        <c:axId val="126561280"/>
        <c:axId val="0"/>
      </c:bar3DChart>
      <c:catAx>
        <c:axId val="126559744"/>
        <c:scaling>
          <c:orientation val="minMax"/>
        </c:scaling>
        <c:delete val="1"/>
        <c:axPos val="b"/>
        <c:numFmt formatCode="General" sourceLinked="1"/>
        <c:majorTickMark val="none"/>
        <c:tickLblPos val="nextTo"/>
        <c:crossAx val="126561280"/>
        <c:crosses val="autoZero"/>
        <c:auto val="1"/>
        <c:lblAlgn val="ctr"/>
        <c:lblOffset val="100"/>
      </c:catAx>
      <c:valAx>
        <c:axId val="126561280"/>
        <c:scaling>
          <c:orientation val="minMax"/>
        </c:scaling>
        <c:axPos val="l"/>
        <c:majorGridlines/>
        <c:numFmt formatCode="0%" sourceLinked="1"/>
        <c:majorTickMark val="none"/>
        <c:tickLblPos val="nextTo"/>
        <c:txPr>
          <a:bodyPr/>
          <a:lstStyle/>
          <a:p>
            <a:pPr>
              <a:defRPr b="1">
                <a:latin typeface="Times New Roman" pitchFamily="18" charset="0"/>
                <a:cs typeface="Times New Roman" pitchFamily="18" charset="0"/>
              </a:defRPr>
            </a:pPr>
            <a:endParaRPr lang="ru-RU"/>
          </a:p>
        </c:txPr>
        <c:crossAx val="126559744"/>
        <c:crosses val="autoZero"/>
        <c:crossBetween val="between"/>
      </c:valAx>
      <c:spPr>
        <a:noFill/>
        <a:ln w="25400">
          <a:noFill/>
        </a:ln>
      </c:spPr>
    </c:plotArea>
    <c:legend>
      <c:legendPos val="r"/>
      <c:txPr>
        <a:bodyPr/>
        <a:lstStyle/>
        <a:p>
          <a:pPr>
            <a:defRPr sz="1400" b="1">
              <a:latin typeface="Times New Roman" pitchFamily="18" charset="0"/>
              <a:cs typeface="Times New Roman" pitchFamily="18" charset="0"/>
            </a:defRPr>
          </a:pPr>
          <a:endParaRPr lang="ru-RU"/>
        </a:p>
      </c:txPr>
    </c:legend>
    <c:plotVisOnly val="1"/>
    <c:dispBlanksAs val="gap"/>
  </c:chart>
  <c:externalData r:id="rId2"/>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B6A63B-1DCA-4650-B1EE-E0174EA7266D}" type="datetimeFigureOut">
              <a:rPr lang="ru-RU" smtClean="0"/>
              <a:pPr/>
              <a:t>25.08.2020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759A71-C60E-45C9-B3FF-0A6F2C671BBD}" type="slidenum">
              <a:rPr lang="ru-RU" smtClean="0"/>
              <a:pPr/>
              <a:t>‹#›</a:t>
            </a:fld>
            <a:endParaRPr lang="ru-RU"/>
          </a:p>
        </p:txBody>
      </p:sp>
    </p:spTree>
    <p:extLst>
      <p:ext uri="{BB962C8B-B14F-4D97-AF65-F5344CB8AC3E}">
        <p14:creationId xmlns:p14="http://schemas.microsoft.com/office/powerpoint/2010/main" xmlns="" val="4003760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uk-UA" dirty="0" smtClean="0"/>
              <a:t> дошкільників</a:t>
            </a:r>
            <a:endParaRPr lang="ru-RU" dirty="0"/>
          </a:p>
        </p:txBody>
      </p:sp>
      <p:sp>
        <p:nvSpPr>
          <p:cNvPr id="4" name="Номер слайда 3"/>
          <p:cNvSpPr>
            <a:spLocks noGrp="1"/>
          </p:cNvSpPr>
          <p:nvPr>
            <p:ph type="sldNum" sz="quarter" idx="10"/>
          </p:nvPr>
        </p:nvSpPr>
        <p:spPr/>
        <p:txBody>
          <a:bodyPr/>
          <a:lstStyle/>
          <a:p>
            <a:fld id="{75759A71-C60E-45C9-B3FF-0A6F2C671BBD}" type="slidenum">
              <a:rPr lang="ru-RU" smtClean="0"/>
              <a:pPr/>
              <a:t>13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1C713279-CC69-45D0-A931-55CC7AC3DB03}" type="datetimeFigureOut">
              <a:rPr lang="ru-RU" smtClean="0"/>
              <a:pPr/>
              <a:t>25.08.2020</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40538021-1378-4C0E-A50B-E20689069714}"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1C713279-CC69-45D0-A931-55CC7AC3DB03}" type="datetimeFigureOut">
              <a:rPr lang="ru-RU" smtClean="0"/>
              <a:pPr/>
              <a:t>25.08.2020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0538021-1378-4C0E-A50B-E2068906971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1C713279-CC69-45D0-A931-55CC7AC3DB03}" type="datetimeFigureOut">
              <a:rPr lang="ru-RU" smtClean="0"/>
              <a:pPr/>
              <a:t>25.08.2020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0538021-1378-4C0E-A50B-E2068906971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1C713279-CC69-45D0-A931-55CC7AC3DB03}" type="datetimeFigureOut">
              <a:rPr lang="ru-RU" smtClean="0"/>
              <a:pPr/>
              <a:t>25.08.2020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0538021-1378-4C0E-A50B-E20689069714}"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1C713279-CC69-45D0-A931-55CC7AC3DB03}" type="datetimeFigureOut">
              <a:rPr lang="ru-RU" smtClean="0"/>
              <a:pPr/>
              <a:t>25.08.2020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40538021-1378-4C0E-A50B-E20689069714}"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1C713279-CC69-45D0-A931-55CC7AC3DB03}" type="datetimeFigureOut">
              <a:rPr lang="ru-RU" smtClean="0"/>
              <a:pPr/>
              <a:t>25.08.2020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0538021-1378-4C0E-A50B-E20689069714}"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1C713279-CC69-45D0-A931-55CC7AC3DB03}" type="datetimeFigureOut">
              <a:rPr lang="ru-RU" smtClean="0"/>
              <a:pPr/>
              <a:t>25.08.2020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0538021-1378-4C0E-A50B-E20689069714}"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1C713279-CC69-45D0-A931-55CC7AC3DB03}" type="datetimeFigureOut">
              <a:rPr lang="ru-RU" smtClean="0"/>
              <a:pPr/>
              <a:t>25.08.2020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0538021-1378-4C0E-A50B-E2068906971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C713279-CC69-45D0-A931-55CC7AC3DB03}" type="datetimeFigureOut">
              <a:rPr lang="ru-RU" smtClean="0"/>
              <a:pPr/>
              <a:t>25.08.2020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0538021-1378-4C0E-A50B-E2068906971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1C713279-CC69-45D0-A931-55CC7AC3DB03}" type="datetimeFigureOut">
              <a:rPr lang="ru-RU" smtClean="0"/>
              <a:pPr/>
              <a:t>25.08.2020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0538021-1378-4C0E-A50B-E2068906971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1C713279-CC69-45D0-A931-55CC7AC3DB03}" type="datetimeFigureOut">
              <a:rPr lang="ru-RU" smtClean="0"/>
              <a:pPr/>
              <a:t>25.08.2020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0538021-1378-4C0E-A50B-E20689069714}"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1C713279-CC69-45D0-A931-55CC7AC3DB03}" type="datetimeFigureOut">
              <a:rPr lang="ru-RU" smtClean="0"/>
              <a:pPr/>
              <a:t>25.08.2020</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40538021-1378-4C0E-A50B-E2068906971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9.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052736"/>
            <a:ext cx="8229600" cy="5078189"/>
          </a:xfrm>
        </p:spPr>
        <p:txBody>
          <a:bodyPr/>
          <a:lstStyle/>
          <a:p>
            <a:pPr marL="0" indent="0" algn="ctr">
              <a:buNone/>
            </a:pPr>
            <a:r>
              <a:rPr lang="uk-UA" sz="3400" b="1" dirty="0">
                <a:solidFill>
                  <a:srgbClr val="131131"/>
                </a:solidFill>
                <a:effectLst/>
                <a:latin typeface="Times New Roman" panose="02020603050405020304" pitchFamily="18" charset="0"/>
                <a:cs typeface="Times New Roman" panose="02020603050405020304" pitchFamily="18" charset="0"/>
              </a:rPr>
              <a:t>Звіт</a:t>
            </a:r>
            <a:br>
              <a:rPr lang="uk-UA" sz="3400" b="1" dirty="0">
                <a:solidFill>
                  <a:srgbClr val="131131"/>
                </a:solidFill>
                <a:effectLst/>
                <a:latin typeface="Times New Roman" panose="02020603050405020304" pitchFamily="18" charset="0"/>
                <a:cs typeface="Times New Roman" panose="02020603050405020304" pitchFamily="18" charset="0"/>
              </a:rPr>
            </a:br>
            <a:r>
              <a:rPr lang="uk-UA" sz="3400" b="1" dirty="0">
                <a:solidFill>
                  <a:srgbClr val="131131"/>
                </a:solidFill>
                <a:effectLst/>
                <a:latin typeface="Times New Roman" panose="02020603050405020304" pitchFamily="18" charset="0"/>
                <a:cs typeface="Times New Roman" panose="02020603050405020304" pitchFamily="18" charset="0"/>
              </a:rPr>
              <a:t>завідувача </a:t>
            </a:r>
            <a:r>
              <a:rPr lang="uk-UA" sz="3400" dirty="0">
                <a:solidFill>
                  <a:srgbClr val="131131"/>
                </a:solidFill>
                <a:effectLst/>
                <a:latin typeface="Times New Roman" panose="02020603050405020304" pitchFamily="18" charset="0"/>
                <a:cs typeface="Times New Roman" panose="02020603050405020304" pitchFamily="18" charset="0"/>
              </a:rPr>
              <a:t/>
            </a:r>
            <a:br>
              <a:rPr lang="uk-UA" sz="3400" dirty="0">
                <a:solidFill>
                  <a:srgbClr val="131131"/>
                </a:solidFill>
                <a:effectLst/>
                <a:latin typeface="Times New Roman" panose="02020603050405020304" pitchFamily="18" charset="0"/>
                <a:cs typeface="Times New Roman" panose="02020603050405020304" pitchFamily="18" charset="0"/>
              </a:rPr>
            </a:br>
            <a:r>
              <a:rPr lang="uk-UA" sz="3400" b="1" i="1" dirty="0">
                <a:solidFill>
                  <a:srgbClr val="131131"/>
                </a:solidFill>
                <a:effectLst/>
                <a:latin typeface="Times New Roman" panose="02020603050405020304" pitchFamily="18" charset="0"/>
                <a:cs typeface="Times New Roman" panose="02020603050405020304" pitchFamily="18" charset="0"/>
              </a:rPr>
              <a:t>комунального закладу </a:t>
            </a:r>
            <a:br>
              <a:rPr lang="uk-UA" sz="3400" b="1" i="1" dirty="0">
                <a:solidFill>
                  <a:srgbClr val="131131"/>
                </a:solidFill>
                <a:effectLst/>
                <a:latin typeface="Times New Roman" panose="02020603050405020304" pitchFamily="18" charset="0"/>
                <a:cs typeface="Times New Roman" panose="02020603050405020304" pitchFamily="18" charset="0"/>
              </a:rPr>
            </a:br>
            <a:r>
              <a:rPr lang="uk-UA" sz="3400" dirty="0">
                <a:solidFill>
                  <a:srgbClr val="131131"/>
                </a:solidFill>
                <a:latin typeface="Times New Roman" panose="02020603050405020304" pitchFamily="18" charset="0"/>
                <a:cs typeface="Times New Roman" panose="02020603050405020304" pitchFamily="18" charset="0"/>
              </a:rPr>
              <a:t>«</a:t>
            </a:r>
            <a:r>
              <a:rPr lang="uk-UA" sz="3400" b="1" i="1" dirty="0">
                <a:solidFill>
                  <a:srgbClr val="131131"/>
                </a:solidFill>
                <a:effectLst/>
                <a:latin typeface="Times New Roman" panose="02020603050405020304" pitchFamily="18" charset="0"/>
                <a:cs typeface="Times New Roman" panose="02020603050405020304" pitchFamily="18" charset="0"/>
              </a:rPr>
              <a:t>Дошкільний навчальний </a:t>
            </a:r>
            <a:r>
              <a:rPr lang="uk-UA" sz="3400" b="1" i="1" dirty="0" smtClean="0">
                <a:solidFill>
                  <a:srgbClr val="131131"/>
                </a:solidFill>
                <a:effectLst/>
                <a:latin typeface="Times New Roman" panose="02020603050405020304" pitchFamily="18" charset="0"/>
                <a:cs typeface="Times New Roman" panose="02020603050405020304" pitchFamily="18" charset="0"/>
              </a:rPr>
              <a:t>заклад</a:t>
            </a:r>
          </a:p>
          <a:p>
            <a:pPr marL="0" indent="0" algn="ctr">
              <a:buNone/>
            </a:pPr>
            <a:r>
              <a:rPr lang="uk-UA" sz="3400" b="1" i="1" dirty="0" smtClean="0">
                <a:solidFill>
                  <a:srgbClr val="131131"/>
                </a:solidFill>
                <a:effectLst/>
                <a:latin typeface="Times New Roman" panose="02020603050405020304" pitchFamily="18" charset="0"/>
                <a:cs typeface="Times New Roman" panose="02020603050405020304" pitchFamily="18" charset="0"/>
              </a:rPr>
              <a:t>(ясла </a:t>
            </a:r>
            <a:r>
              <a:rPr lang="uk-UA" sz="3400" b="1" i="1" dirty="0">
                <a:solidFill>
                  <a:srgbClr val="131131"/>
                </a:solidFill>
                <a:effectLst/>
                <a:latin typeface="Times New Roman" panose="02020603050405020304" pitchFamily="18" charset="0"/>
                <a:cs typeface="Times New Roman" panose="02020603050405020304" pitchFamily="18" charset="0"/>
              </a:rPr>
              <a:t>– садок) №457</a:t>
            </a:r>
            <a:br>
              <a:rPr lang="uk-UA" sz="3400" b="1" i="1" dirty="0">
                <a:solidFill>
                  <a:srgbClr val="131131"/>
                </a:solidFill>
                <a:effectLst/>
                <a:latin typeface="Times New Roman" panose="02020603050405020304" pitchFamily="18" charset="0"/>
                <a:cs typeface="Times New Roman" panose="02020603050405020304" pitchFamily="18" charset="0"/>
              </a:rPr>
            </a:br>
            <a:r>
              <a:rPr lang="uk-UA" sz="3400" b="1" i="1" dirty="0">
                <a:solidFill>
                  <a:srgbClr val="131131"/>
                </a:solidFill>
                <a:effectLst/>
                <a:latin typeface="Times New Roman" panose="02020603050405020304" pitchFamily="18" charset="0"/>
                <a:cs typeface="Times New Roman" panose="02020603050405020304" pitchFamily="18" charset="0"/>
              </a:rPr>
              <a:t>Харківської міської ради</a:t>
            </a:r>
            <a:r>
              <a:rPr lang="uk-UA" sz="3400" dirty="0">
                <a:solidFill>
                  <a:srgbClr val="131131"/>
                </a:solidFill>
                <a:latin typeface="Times New Roman" panose="02020603050405020304" pitchFamily="18" charset="0"/>
                <a:cs typeface="Times New Roman" panose="02020603050405020304" pitchFamily="18" charset="0"/>
              </a:rPr>
              <a:t>»</a:t>
            </a:r>
            <a:br>
              <a:rPr lang="uk-UA" sz="3400" dirty="0">
                <a:solidFill>
                  <a:srgbClr val="131131"/>
                </a:solidFill>
                <a:latin typeface="Times New Roman" panose="02020603050405020304" pitchFamily="18" charset="0"/>
                <a:cs typeface="Times New Roman" panose="02020603050405020304" pitchFamily="18" charset="0"/>
              </a:rPr>
            </a:br>
            <a:r>
              <a:rPr lang="uk-UA" sz="3400" dirty="0">
                <a:solidFill>
                  <a:srgbClr val="131131"/>
                </a:solidFill>
                <a:effectLst/>
                <a:latin typeface="Times New Roman" panose="02020603050405020304" pitchFamily="18" charset="0"/>
                <a:cs typeface="Times New Roman" panose="02020603050405020304" pitchFamily="18" charset="0"/>
              </a:rPr>
              <a:t>перед колективом та громадськістю</a:t>
            </a:r>
            <a:r>
              <a:rPr lang="ru-RU" sz="3400" dirty="0">
                <a:solidFill>
                  <a:srgbClr val="131131"/>
                </a:solidFill>
                <a:effectLst/>
                <a:latin typeface="Times New Roman" panose="02020603050405020304" pitchFamily="18" charset="0"/>
                <a:cs typeface="Times New Roman" panose="02020603050405020304" pitchFamily="18" charset="0"/>
              </a:rPr>
              <a:t/>
            </a:r>
            <a:br>
              <a:rPr lang="ru-RU" sz="3400" dirty="0">
                <a:solidFill>
                  <a:srgbClr val="131131"/>
                </a:solidFill>
                <a:effectLst/>
                <a:latin typeface="Times New Roman" panose="02020603050405020304" pitchFamily="18" charset="0"/>
                <a:cs typeface="Times New Roman" panose="02020603050405020304" pitchFamily="18" charset="0"/>
              </a:rPr>
            </a:br>
            <a:r>
              <a:rPr lang="uk-UA" sz="3400" dirty="0">
                <a:solidFill>
                  <a:srgbClr val="131131"/>
                </a:solidFill>
                <a:effectLst/>
                <a:latin typeface="Times New Roman" panose="02020603050405020304" pitchFamily="18" charset="0"/>
                <a:cs typeface="Times New Roman" panose="02020603050405020304" pitchFamily="18" charset="0"/>
              </a:rPr>
              <a:t>на загальних зборах</a:t>
            </a:r>
            <a:endParaRPr lang="uk-UA" sz="3400" dirty="0">
              <a:solidFill>
                <a:srgbClr val="13113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142876714"/>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flipV="1">
            <a:off x="457200" y="-819472"/>
            <a:ext cx="8229600" cy="360040"/>
          </a:xfrm>
        </p:spPr>
        <p:txBody>
          <a:bodyPr>
            <a:normAutofit fontScale="90000"/>
          </a:bodyPr>
          <a:lstStyle/>
          <a:p>
            <a:pPr eaLnBrk="1" hangingPunct="1">
              <a:defRPr/>
            </a:pPr>
            <a:endParaRPr lang="ru-RU" dirty="0" smtClean="0">
              <a:solidFill>
                <a:srgbClr val="002060"/>
              </a:solidFill>
            </a:endParaRPr>
          </a:p>
        </p:txBody>
      </p:sp>
      <p:sp>
        <p:nvSpPr>
          <p:cNvPr id="3" name="Объект 2"/>
          <p:cNvSpPr>
            <a:spLocks noGrp="1"/>
          </p:cNvSpPr>
          <p:nvPr>
            <p:ph idx="1"/>
          </p:nvPr>
        </p:nvSpPr>
        <p:spPr>
          <a:xfrm>
            <a:off x="899592" y="404664"/>
            <a:ext cx="7272807" cy="648072"/>
          </a:xfrm>
        </p:spPr>
        <p:txBody>
          <a:bodyPr/>
          <a:lstStyle/>
          <a:p>
            <a:pPr marL="0" indent="0" algn="ctr">
              <a:buNone/>
            </a:pPr>
            <a:r>
              <a:rPr lang="uk-UA" sz="2600" b="1" dirty="0">
                <a:solidFill>
                  <a:srgbClr val="FF0000"/>
                </a:solidFill>
                <a:effectLst/>
                <a:latin typeface="Times New Roman" panose="02020603050405020304" pitchFamily="18" charset="0"/>
                <a:cs typeface="Times New Roman" panose="02020603050405020304" pitchFamily="18" charset="0"/>
              </a:rPr>
              <a:t>Віковий склад педагогічних </a:t>
            </a:r>
            <a:r>
              <a:rPr lang="uk-UA" sz="2600" b="1" dirty="0" smtClean="0">
                <a:solidFill>
                  <a:srgbClr val="FF0000"/>
                </a:solidFill>
                <a:effectLst/>
                <a:latin typeface="Times New Roman" panose="02020603050405020304" pitchFamily="18" charset="0"/>
                <a:cs typeface="Times New Roman" panose="02020603050405020304" pitchFamily="18" charset="0"/>
              </a:rPr>
              <a:t>працівників</a:t>
            </a:r>
          </a:p>
          <a:p>
            <a:pPr marL="0" indent="0" algn="ctr">
              <a:buNone/>
            </a:pPr>
            <a:endParaRPr lang="ru-RU" sz="2400" dirty="0">
              <a:solidFill>
                <a:srgbClr val="FF0000"/>
              </a:solidFill>
            </a:endParaRPr>
          </a:p>
        </p:txBody>
      </p:sp>
      <p:graphicFrame>
        <p:nvGraphicFramePr>
          <p:cNvPr id="7" name="Объект 1"/>
          <p:cNvGraphicFramePr/>
          <p:nvPr>
            <p:extLst>
              <p:ext uri="{D42A27DB-BD31-4B8C-83A1-F6EECF244321}">
                <p14:modId xmlns:p14="http://schemas.microsoft.com/office/powerpoint/2010/main" xmlns="" val="1040268556"/>
              </p:ext>
            </p:extLst>
          </p:nvPr>
        </p:nvGraphicFramePr>
        <p:xfrm>
          <a:off x="899592" y="1048836"/>
          <a:ext cx="7416823" cy="3748316"/>
        </p:xfrm>
        <a:graphic>
          <a:graphicData uri="http://schemas.openxmlformats.org/drawingml/2006/chart">
            <c:chart xmlns:c="http://schemas.openxmlformats.org/drawingml/2006/chart" xmlns:r="http://schemas.openxmlformats.org/officeDocument/2006/relationships" r:id="rId2"/>
          </a:graphicData>
        </a:graphic>
      </p:graphicFrame>
      <p:sp>
        <p:nvSpPr>
          <p:cNvPr id="13313" name="Rectangle 1"/>
          <p:cNvSpPr>
            <a:spLocks noChangeArrowheads="1"/>
          </p:cNvSpPr>
          <p:nvPr/>
        </p:nvSpPr>
        <p:spPr bwMode="auto">
          <a:xfrm>
            <a:off x="285720" y="5040167"/>
            <a:ext cx="8143932"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uk-UA" sz="2000" b="0" i="0" u="none" strike="noStrike" cap="none" normalizeH="0" baseline="0" dirty="0" smtClean="0">
                <a:ln>
                  <a:noFill/>
                </a:ln>
                <a:solidFill>
                  <a:srgbClr val="131131"/>
                </a:solidFill>
                <a:effectLst/>
                <a:latin typeface="Times New Roman" pitchFamily="18" charset="0"/>
                <a:ea typeface="Calibri" pitchFamily="34" charset="0"/>
                <a:cs typeface="Times New Roman" pitchFamily="18" charset="0"/>
              </a:rPr>
              <a:t>Всього в закладі дошкільної освіти працює 19 педагогів. Від 20 - 30 років - 2 педагога (</a:t>
            </a:r>
            <a:r>
              <a:rPr lang="uk-UA" sz="2000" dirty="0" smtClean="0">
                <a:solidFill>
                  <a:srgbClr val="131131"/>
                </a:solidFill>
                <a:latin typeface="Times New Roman" pitchFamily="18" charset="0"/>
                <a:ea typeface="Calibri" pitchFamily="34" charset="0"/>
                <a:cs typeface="Times New Roman" pitchFamily="18" charset="0"/>
              </a:rPr>
              <a:t>10,5</a:t>
            </a:r>
            <a:r>
              <a:rPr kumimoji="0" lang="uk-UA" sz="2000" b="0" i="0" u="none" strike="noStrike" cap="none" normalizeH="0" baseline="0" dirty="0" smtClean="0">
                <a:ln>
                  <a:noFill/>
                </a:ln>
                <a:solidFill>
                  <a:srgbClr val="131131"/>
                </a:solidFill>
                <a:effectLst/>
                <a:latin typeface="Times New Roman" pitchFamily="18" charset="0"/>
                <a:ea typeface="Calibri" pitchFamily="34" charset="0"/>
                <a:cs typeface="Times New Roman" pitchFamily="18" charset="0"/>
              </a:rPr>
              <a:t>%), від 30 -40 років - 5 педагогів (</a:t>
            </a:r>
            <a:r>
              <a:rPr lang="uk-UA" sz="2000" dirty="0" smtClean="0">
                <a:solidFill>
                  <a:srgbClr val="131131"/>
                </a:solidFill>
                <a:latin typeface="Times New Roman" pitchFamily="18" charset="0"/>
                <a:ea typeface="Calibri" pitchFamily="34" charset="0"/>
                <a:cs typeface="Times New Roman" pitchFamily="18" charset="0"/>
              </a:rPr>
              <a:t>26</a:t>
            </a:r>
            <a:r>
              <a:rPr kumimoji="0" lang="uk-UA" sz="2000" b="0" i="0" u="none" strike="noStrike" cap="none" normalizeH="0" baseline="0" dirty="0" smtClean="0">
                <a:ln>
                  <a:noFill/>
                </a:ln>
                <a:solidFill>
                  <a:srgbClr val="131131"/>
                </a:solidFill>
                <a:effectLst/>
                <a:latin typeface="Times New Roman" pitchFamily="18" charset="0"/>
                <a:ea typeface="Calibri" pitchFamily="34" charset="0"/>
                <a:cs typeface="Times New Roman" pitchFamily="18" charset="0"/>
              </a:rPr>
              <a:t>%), від 40 -50 років -3 педагога (</a:t>
            </a:r>
            <a:r>
              <a:rPr lang="uk-UA" sz="2000" dirty="0" smtClean="0">
                <a:solidFill>
                  <a:srgbClr val="131131"/>
                </a:solidFill>
                <a:latin typeface="Times New Roman" pitchFamily="18" charset="0"/>
                <a:ea typeface="Calibri" pitchFamily="34" charset="0"/>
                <a:cs typeface="Times New Roman" pitchFamily="18" charset="0"/>
              </a:rPr>
              <a:t>16</a:t>
            </a:r>
            <a:r>
              <a:rPr kumimoji="0" lang="uk-UA" sz="2000" b="0" i="0" u="none" strike="noStrike" cap="none" normalizeH="0" baseline="0" dirty="0" smtClean="0">
                <a:ln>
                  <a:noFill/>
                </a:ln>
                <a:solidFill>
                  <a:srgbClr val="131131"/>
                </a:solidFill>
                <a:effectLst/>
                <a:latin typeface="Times New Roman" pitchFamily="18" charset="0"/>
                <a:ea typeface="Calibri" pitchFamily="34" charset="0"/>
                <a:cs typeface="Times New Roman" pitchFamily="18" charset="0"/>
              </a:rPr>
              <a:t>%), від 50 - 60 років -7 педагогів (37 %), від 60 - 70 років -2 педагога (</a:t>
            </a:r>
            <a:r>
              <a:rPr lang="uk-UA" sz="2000" dirty="0" smtClean="0">
                <a:solidFill>
                  <a:srgbClr val="131131"/>
                </a:solidFill>
                <a:latin typeface="Times New Roman" pitchFamily="18" charset="0"/>
                <a:ea typeface="Calibri" pitchFamily="34" charset="0"/>
                <a:cs typeface="Times New Roman" pitchFamily="18" charset="0"/>
              </a:rPr>
              <a:t>10,5</a:t>
            </a:r>
            <a:r>
              <a:rPr kumimoji="0" lang="uk-UA" sz="2000" b="0" i="0" u="none" strike="noStrike" cap="none" normalizeH="0" baseline="0" dirty="0" smtClean="0">
                <a:ln>
                  <a:noFill/>
                </a:ln>
                <a:solidFill>
                  <a:srgbClr val="131131"/>
                </a:solidFill>
                <a:effectLst/>
                <a:latin typeface="Times New Roman" pitchFamily="18" charset="0"/>
                <a:ea typeface="Calibri" pitchFamily="34" charset="0"/>
                <a:cs typeface="Times New Roman" pitchFamily="18" charset="0"/>
              </a:rPr>
              <a:t>%).</a:t>
            </a:r>
            <a:endParaRPr kumimoji="0" lang="uk-UA" sz="2000" b="0" i="0" u="none" strike="noStrike" cap="none" normalizeH="0" baseline="0" dirty="0" smtClean="0">
              <a:ln>
                <a:noFill/>
              </a:ln>
              <a:solidFill>
                <a:srgbClr val="131131"/>
              </a:solidFill>
              <a:effectLst/>
              <a:latin typeface="Arial" pitchFamily="34" charset="0"/>
              <a:cs typeface="Arial" pitchFamily="34" charset="0"/>
            </a:endParaRPr>
          </a:p>
        </p:txBody>
      </p:sp>
    </p:spTree>
    <p:extLst>
      <p:ext uri="{BB962C8B-B14F-4D97-AF65-F5344CB8AC3E}">
        <p14:creationId xmlns:p14="http://schemas.microsoft.com/office/powerpoint/2010/main" xmlns="" val="3859649415"/>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6078"/>
            <a:ext cx="8229600" cy="1139825"/>
          </a:xfrm>
        </p:spPr>
        <p:txBody>
          <a:bodyPr/>
          <a:lstStyle/>
          <a:p>
            <a:r>
              <a:rPr lang="uk-UA" sz="2400" b="1" dirty="0">
                <a:solidFill>
                  <a:srgbClr val="FF0000"/>
                </a:solidFill>
                <a:effectLst/>
                <a:latin typeface="Times New Roman" panose="02020603050405020304" pitchFamily="18" charset="0"/>
                <a:ea typeface="Times New Roman" panose="02020603050405020304" pitchFamily="18" charset="0"/>
              </a:rPr>
              <a:t>Аналіз та узагальнення наслідків </a:t>
            </a:r>
            <a:r>
              <a:rPr lang="uk-UA" sz="2400" b="1" dirty="0" smtClean="0">
                <a:solidFill>
                  <a:srgbClr val="FF0000"/>
                </a:solidFill>
                <a:effectLst/>
                <a:latin typeface="Times New Roman" panose="02020603050405020304" pitchFamily="18" charset="0"/>
                <a:ea typeface="Times New Roman" panose="02020603050405020304" pitchFamily="18" charset="0"/>
              </a:rPr>
              <a:t>атестації</a:t>
            </a:r>
            <a:br>
              <a:rPr lang="uk-UA" sz="2400" b="1" dirty="0" smtClean="0">
                <a:solidFill>
                  <a:srgbClr val="FF0000"/>
                </a:solidFill>
                <a:effectLst/>
                <a:latin typeface="Times New Roman" panose="02020603050405020304" pitchFamily="18" charset="0"/>
                <a:ea typeface="Times New Roman" panose="02020603050405020304" pitchFamily="18" charset="0"/>
              </a:rPr>
            </a:br>
            <a:r>
              <a:rPr lang="uk-UA" sz="2400" b="1" dirty="0" smtClean="0">
                <a:solidFill>
                  <a:srgbClr val="FF0000"/>
                </a:solidFill>
                <a:effectLst/>
                <a:latin typeface="Times New Roman" panose="02020603050405020304" pitchFamily="18" charset="0"/>
                <a:ea typeface="Times New Roman" panose="02020603050405020304" pitchFamily="18" charset="0"/>
              </a:rPr>
              <a:t>педагогічних </a:t>
            </a:r>
            <a:r>
              <a:rPr lang="uk-UA" sz="2400" b="1" dirty="0">
                <a:solidFill>
                  <a:srgbClr val="FF0000"/>
                </a:solidFill>
                <a:effectLst/>
                <a:latin typeface="Times New Roman" panose="02020603050405020304" pitchFamily="18" charset="0"/>
                <a:ea typeface="Times New Roman" panose="02020603050405020304" pitchFamily="18" charset="0"/>
              </a:rPr>
              <a:t>працівників</a:t>
            </a:r>
            <a:endParaRPr lang="uk-UA" sz="24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xmlns="" val="3743182434"/>
              </p:ext>
            </p:extLst>
          </p:nvPr>
        </p:nvGraphicFramePr>
        <p:xfrm>
          <a:off x="457202" y="1058781"/>
          <a:ext cx="8229600" cy="5577665"/>
        </p:xfrm>
        <a:graphic>
          <a:graphicData uri="http://schemas.openxmlformats.org/drawingml/2006/table">
            <a:tbl>
              <a:tblPr firstRow="1" firstCol="1" lastRow="1" lastCol="1" bandRow="1" bandCol="1">
                <a:tableStyleId>{5C22544A-7EE6-4342-B048-85BDC9FD1C3A}</a:tableStyleId>
              </a:tblPr>
              <a:tblGrid>
                <a:gridCol w="2478174"/>
                <a:gridCol w="675937"/>
                <a:gridCol w="675937"/>
                <a:gridCol w="675142"/>
                <a:gridCol w="675142"/>
                <a:gridCol w="563150"/>
                <a:gridCol w="675142"/>
                <a:gridCol w="905488"/>
                <a:gridCol w="905488"/>
              </a:tblGrid>
              <a:tr h="694125">
                <a:tc rowSpan="2">
                  <a:txBody>
                    <a:bodyPr/>
                    <a:lstStyle/>
                    <a:p>
                      <a:pPr>
                        <a:lnSpc>
                          <a:spcPct val="107000"/>
                        </a:lnSpc>
                      </a:pPr>
                      <a:endParaRPr lang="uk-UA" sz="1100" dirty="0">
                        <a:solidFill>
                          <a:schemeClr val="accent1">
                            <a:lumMod val="75000"/>
                          </a:schemeClr>
                        </a:solidFill>
                        <a:effectLst/>
                        <a:latin typeface="Calibri" panose="020F0502020204030204" pitchFamily="34" charset="0"/>
                        <a:cs typeface="Times New Roman" panose="02020603050405020304" pitchFamily="18" charset="0"/>
                      </a:endParaRPr>
                    </a:p>
                  </a:txBody>
                  <a:tcPr marL="66008" marR="66008" marT="9168" marB="0" anchor="ctr">
                    <a:lnL w="1905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75000"/>
                      </a:schemeClr>
                    </a:solidFill>
                  </a:tcPr>
                </a:tc>
                <a:tc gridSpan="3">
                  <a:txBody>
                    <a:bodyPr/>
                    <a:lstStyle/>
                    <a:p>
                      <a:pPr algn="ctr">
                        <a:lnSpc>
                          <a:spcPct val="107000"/>
                        </a:lnSpc>
                        <a:spcAft>
                          <a:spcPts val="800"/>
                        </a:spcAft>
                      </a:pPr>
                      <a:r>
                        <a:rPr lang="uk-UA" sz="1600" b="1" dirty="0" smtClean="0">
                          <a:solidFill>
                            <a:schemeClr val="accent1">
                              <a:lumMod val="75000"/>
                            </a:schemeClr>
                          </a:solidFill>
                          <a:effectLst/>
                          <a:latin typeface="Times New Roman" panose="02020603050405020304" pitchFamily="18" charset="0"/>
                          <a:cs typeface="Times New Roman" panose="02020603050405020304" pitchFamily="18" charset="0"/>
                        </a:rPr>
                        <a:t>Кваліфікаційна </a:t>
                      </a:r>
                      <a:r>
                        <a:rPr lang="uk-UA" sz="1600" b="1" dirty="0">
                          <a:solidFill>
                            <a:schemeClr val="accent1">
                              <a:lumMod val="75000"/>
                            </a:schemeClr>
                          </a:solidFill>
                          <a:effectLst/>
                          <a:latin typeface="Times New Roman" panose="02020603050405020304" pitchFamily="18" charset="0"/>
                          <a:cs typeface="Times New Roman" panose="02020603050405020304" pitchFamily="18" charset="0"/>
                        </a:rPr>
                        <a:t>категорія</a:t>
                      </a:r>
                      <a:endParaRPr lang="uk-UA" sz="16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75000"/>
                      </a:schemeClr>
                    </a:solidFill>
                  </a:tcPr>
                </a:tc>
                <a:tc hMerge="1">
                  <a:txBody>
                    <a:bodyPr/>
                    <a:lstStyle/>
                    <a:p>
                      <a:endParaRPr lang="uk-UA"/>
                    </a:p>
                  </a:txBody>
                  <a:tcPr/>
                </a:tc>
                <a:tc hMerge="1">
                  <a:txBody>
                    <a:bodyPr/>
                    <a:lstStyle/>
                    <a:p>
                      <a:endParaRPr lang="uk-UA"/>
                    </a:p>
                  </a:txBody>
                  <a:tcPr/>
                </a:tc>
                <a:tc gridSpan="3">
                  <a:txBody>
                    <a:bodyPr/>
                    <a:lstStyle/>
                    <a:p>
                      <a:pPr algn="ctr">
                        <a:lnSpc>
                          <a:spcPct val="107000"/>
                        </a:lnSpc>
                        <a:spcAft>
                          <a:spcPts val="800"/>
                        </a:spcAft>
                      </a:pPr>
                      <a:r>
                        <a:rPr lang="uk-UA" sz="1600" b="1" dirty="0">
                          <a:solidFill>
                            <a:schemeClr val="accent1">
                              <a:lumMod val="75000"/>
                            </a:schemeClr>
                          </a:solidFill>
                          <a:effectLst/>
                          <a:latin typeface="Times New Roman" panose="02020603050405020304" pitchFamily="18" charset="0"/>
                          <a:cs typeface="Times New Roman" panose="02020603050405020304" pitchFamily="18" charset="0"/>
                        </a:rPr>
                        <a:t>Тарифний розряд</a:t>
                      </a:r>
                      <a:endParaRPr lang="uk-UA" sz="16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75000"/>
                      </a:schemeClr>
                    </a:solidFill>
                  </a:tcPr>
                </a:tc>
                <a:tc hMerge="1">
                  <a:txBody>
                    <a:bodyPr/>
                    <a:lstStyle/>
                    <a:p>
                      <a:endParaRPr lang="uk-UA"/>
                    </a:p>
                  </a:txBody>
                  <a:tcPr/>
                </a:tc>
                <a:tc hMerge="1">
                  <a:txBody>
                    <a:bodyPr/>
                    <a:lstStyle/>
                    <a:p>
                      <a:endParaRPr lang="uk-UA"/>
                    </a:p>
                  </a:txBody>
                  <a:tcPr/>
                </a:tc>
                <a:tc gridSpan="2">
                  <a:txBody>
                    <a:bodyPr/>
                    <a:lstStyle/>
                    <a:p>
                      <a:pPr algn="ctr">
                        <a:lnSpc>
                          <a:spcPct val="107000"/>
                        </a:lnSpc>
                        <a:spcAft>
                          <a:spcPts val="800"/>
                        </a:spcAft>
                      </a:pPr>
                      <a:r>
                        <a:rPr lang="uk-UA" sz="1600" b="1" dirty="0">
                          <a:solidFill>
                            <a:schemeClr val="accent1">
                              <a:lumMod val="75000"/>
                            </a:schemeClr>
                          </a:solidFill>
                          <a:effectLst/>
                          <a:latin typeface="Times New Roman" panose="02020603050405020304" pitchFamily="18" charset="0"/>
                          <a:cs typeface="Times New Roman" panose="02020603050405020304" pitchFamily="18" charset="0"/>
                        </a:rPr>
                        <a:t>Не підлягали атестації</a:t>
                      </a:r>
                      <a:endParaRPr lang="uk-UA" sz="16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ctr">
                    <a:lnL w="12700"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75000"/>
                      </a:schemeClr>
                    </a:solidFill>
                  </a:tcPr>
                </a:tc>
                <a:tc hMerge="1">
                  <a:txBody>
                    <a:bodyPr/>
                    <a:lstStyle/>
                    <a:p>
                      <a:endParaRPr lang="uk-UA"/>
                    </a:p>
                  </a:txBody>
                  <a:tcPr/>
                </a:tc>
              </a:tr>
              <a:tr h="1525593">
                <a:tc vMerge="1">
                  <a:txBody>
                    <a:bodyPr/>
                    <a:lstStyle/>
                    <a:p>
                      <a:endParaRPr lang="uk-UA"/>
                    </a:p>
                  </a:txBody>
                  <a:tcPr/>
                </a:tc>
                <a:tc>
                  <a:txBody>
                    <a:bodyPr/>
                    <a:lstStyle/>
                    <a:p>
                      <a:pPr algn="ctr">
                        <a:lnSpc>
                          <a:spcPct val="107000"/>
                        </a:lnSpc>
                        <a:spcAft>
                          <a:spcPts val="800"/>
                        </a:spcAft>
                      </a:pPr>
                      <a:r>
                        <a:rPr lang="uk-UA" sz="1600" b="1" dirty="0">
                          <a:solidFill>
                            <a:schemeClr val="accent1">
                              <a:lumMod val="75000"/>
                            </a:schemeClr>
                          </a:solidFill>
                          <a:effectLst/>
                          <a:latin typeface="Times New Roman" panose="02020603050405020304" pitchFamily="18" charset="0"/>
                          <a:cs typeface="Times New Roman" panose="02020603050405020304" pitchFamily="18" charset="0"/>
                        </a:rPr>
                        <a:t>І категорія</a:t>
                      </a:r>
                      <a:endParaRPr lang="uk-UA" sz="16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vert="vert27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75000"/>
                      </a:schemeClr>
                    </a:solidFill>
                  </a:tcPr>
                </a:tc>
                <a:tc>
                  <a:txBody>
                    <a:bodyPr/>
                    <a:lstStyle/>
                    <a:p>
                      <a:pPr algn="ctr">
                        <a:lnSpc>
                          <a:spcPct val="107000"/>
                        </a:lnSpc>
                        <a:spcAft>
                          <a:spcPts val="800"/>
                        </a:spcAft>
                      </a:pPr>
                      <a:r>
                        <a:rPr lang="uk-UA" sz="1600" b="1" dirty="0">
                          <a:solidFill>
                            <a:schemeClr val="accent1">
                              <a:lumMod val="75000"/>
                            </a:schemeClr>
                          </a:solidFill>
                          <a:effectLst/>
                          <a:latin typeface="Times New Roman" panose="02020603050405020304" pitchFamily="18" charset="0"/>
                          <a:cs typeface="Times New Roman" panose="02020603050405020304" pitchFamily="18" charset="0"/>
                        </a:rPr>
                        <a:t>ІІ категорія</a:t>
                      </a:r>
                      <a:endParaRPr lang="uk-UA" sz="16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vert="vert27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75000"/>
                      </a:schemeClr>
                    </a:solidFill>
                  </a:tcPr>
                </a:tc>
                <a:tc>
                  <a:txBody>
                    <a:bodyPr/>
                    <a:lstStyle/>
                    <a:p>
                      <a:pPr algn="ctr">
                        <a:lnSpc>
                          <a:spcPct val="107000"/>
                        </a:lnSpc>
                        <a:spcAft>
                          <a:spcPts val="800"/>
                        </a:spcAft>
                      </a:pPr>
                      <a:r>
                        <a:rPr lang="uk-UA" sz="1600" b="1" dirty="0">
                          <a:solidFill>
                            <a:schemeClr val="accent1">
                              <a:lumMod val="75000"/>
                            </a:schemeClr>
                          </a:solidFill>
                          <a:effectLst/>
                          <a:latin typeface="Times New Roman" panose="02020603050405020304" pitchFamily="18" charset="0"/>
                          <a:cs typeface="Times New Roman" panose="02020603050405020304" pitchFamily="18" charset="0"/>
                        </a:rPr>
                        <a:t>Спеціаліст</a:t>
                      </a:r>
                      <a:endParaRPr lang="uk-UA" sz="16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vert="vert27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75000"/>
                      </a:schemeClr>
                    </a:solidFill>
                  </a:tcPr>
                </a:tc>
                <a:tc>
                  <a:txBody>
                    <a:bodyPr/>
                    <a:lstStyle/>
                    <a:p>
                      <a:pPr algn="ctr">
                        <a:lnSpc>
                          <a:spcPct val="107000"/>
                        </a:lnSpc>
                        <a:spcAft>
                          <a:spcPts val="800"/>
                        </a:spcAft>
                      </a:pPr>
                      <a:r>
                        <a:rPr lang="uk-UA" sz="1600" b="1" dirty="0" smtClean="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uk-UA" sz="16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vert="vert27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75000"/>
                      </a:schemeClr>
                    </a:solidFill>
                  </a:tcPr>
                </a:tc>
                <a:tc>
                  <a:txBody>
                    <a:bodyPr/>
                    <a:lstStyle/>
                    <a:p>
                      <a:pPr algn="ctr">
                        <a:lnSpc>
                          <a:spcPct val="107000"/>
                        </a:lnSpc>
                        <a:spcAft>
                          <a:spcPts val="800"/>
                        </a:spcAft>
                      </a:pPr>
                      <a:r>
                        <a:rPr lang="uk-UA" sz="1600" b="1" dirty="0" smtClean="0">
                          <a:solidFill>
                            <a:schemeClr val="accent1">
                              <a:lumMod val="75000"/>
                            </a:schemeClr>
                          </a:solidFill>
                          <a:effectLst/>
                          <a:latin typeface="Times New Roman" panose="02020603050405020304" pitchFamily="18" charset="0"/>
                          <a:cs typeface="Times New Roman" panose="02020603050405020304" pitchFamily="18" charset="0"/>
                        </a:rPr>
                        <a:t>10</a:t>
                      </a:r>
                      <a:endParaRPr lang="uk-UA" sz="16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vert="vert27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75000"/>
                      </a:schemeClr>
                    </a:solidFill>
                  </a:tcPr>
                </a:tc>
                <a:tc>
                  <a:txBody>
                    <a:bodyPr/>
                    <a:lstStyle/>
                    <a:p>
                      <a:pPr algn="ctr">
                        <a:lnSpc>
                          <a:spcPct val="107000"/>
                        </a:lnSpc>
                        <a:spcAft>
                          <a:spcPts val="800"/>
                        </a:spcAft>
                      </a:pPr>
                      <a:r>
                        <a:rPr lang="uk-UA" sz="1600" b="1" dirty="0" smtClean="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uk-UA" sz="16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vert="vert27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75000"/>
                      </a:schemeClr>
                    </a:solidFill>
                  </a:tcPr>
                </a:tc>
                <a:tc>
                  <a:txBody>
                    <a:bodyPr/>
                    <a:lstStyle/>
                    <a:p>
                      <a:pPr algn="ctr">
                        <a:lnSpc>
                          <a:spcPct val="107000"/>
                        </a:lnSpc>
                        <a:spcAft>
                          <a:spcPts val="800"/>
                        </a:spcAft>
                      </a:pPr>
                      <a:r>
                        <a:rPr lang="uk-UA" sz="1600" b="1" dirty="0">
                          <a:solidFill>
                            <a:schemeClr val="accent1">
                              <a:lumMod val="75000"/>
                            </a:schemeClr>
                          </a:solidFill>
                          <a:effectLst/>
                          <a:latin typeface="Times New Roman" panose="02020603050405020304" pitchFamily="18" charset="0"/>
                          <a:cs typeface="Times New Roman" panose="02020603050405020304" pitchFamily="18" charset="0"/>
                        </a:rPr>
                        <a:t>Вища освіта</a:t>
                      </a:r>
                      <a:endParaRPr lang="uk-UA" sz="16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vert="vert27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75000"/>
                      </a:schemeClr>
                    </a:solidFill>
                  </a:tcPr>
                </a:tc>
                <a:tc>
                  <a:txBody>
                    <a:bodyPr/>
                    <a:lstStyle/>
                    <a:p>
                      <a:pPr algn="ctr">
                        <a:lnSpc>
                          <a:spcPct val="107000"/>
                        </a:lnSpc>
                        <a:spcAft>
                          <a:spcPts val="800"/>
                        </a:spcAft>
                      </a:pPr>
                      <a:r>
                        <a:rPr lang="uk-UA" sz="1600" b="1" dirty="0" smtClean="0">
                          <a:solidFill>
                            <a:schemeClr val="accent1">
                              <a:lumMod val="75000"/>
                            </a:schemeClr>
                          </a:solidFill>
                          <a:effectLst/>
                          <a:latin typeface="Times New Roman" panose="02020603050405020304" pitchFamily="18" charset="0"/>
                          <a:cs typeface="Times New Roman" panose="02020603050405020304" pitchFamily="18" charset="0"/>
                        </a:rPr>
                        <a:t>9 </a:t>
                      </a:r>
                      <a:r>
                        <a:rPr lang="uk-UA" sz="1600" b="1" dirty="0">
                          <a:solidFill>
                            <a:schemeClr val="accent1">
                              <a:lumMod val="75000"/>
                            </a:schemeClr>
                          </a:solidFill>
                          <a:effectLst/>
                          <a:latin typeface="Times New Roman" panose="02020603050405020304" pitchFamily="18" charset="0"/>
                          <a:cs typeface="Times New Roman" panose="02020603050405020304" pitchFamily="18" charset="0"/>
                        </a:rPr>
                        <a:t>тарифний розряд</a:t>
                      </a:r>
                      <a:endParaRPr lang="uk-UA" sz="16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vert="vert270" anchor="ctr">
                    <a:lnL w="12700"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75000"/>
                      </a:schemeClr>
                    </a:solidFill>
                  </a:tcPr>
                </a:tc>
              </a:tr>
              <a:tr h="369355">
                <a:tc>
                  <a:txBody>
                    <a:bodyPr/>
                    <a:lstStyle/>
                    <a:p>
                      <a:pPr>
                        <a:lnSpc>
                          <a:spcPct val="107000"/>
                        </a:lnSpc>
                        <a:spcAft>
                          <a:spcPts val="800"/>
                        </a:spcAft>
                      </a:pPr>
                      <a:r>
                        <a:rPr lang="uk-UA" sz="2000" dirty="0">
                          <a:solidFill>
                            <a:srgbClr val="FF0000"/>
                          </a:solidFill>
                          <a:effectLst/>
                          <a:latin typeface="Times New Roman" panose="02020603050405020304" pitchFamily="18" charset="0"/>
                          <a:cs typeface="Times New Roman" panose="02020603050405020304" pitchFamily="18" charset="0"/>
                        </a:rPr>
                        <a:t>Завідувач</a:t>
                      </a:r>
                      <a:endParaRPr lang="uk-UA" sz="20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ctr">
                    <a:lnL w="1905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75000"/>
                      </a:schemeClr>
                    </a:solidFill>
                  </a:tcPr>
                </a:tc>
                <a:tc>
                  <a:txBody>
                    <a:bodyPr/>
                    <a:lstStyle/>
                    <a:p>
                      <a:pPr>
                        <a:lnSpc>
                          <a:spcPct val="107000"/>
                        </a:lnSpc>
                      </a:pPr>
                      <a:endParaRPr lang="uk-UA" sz="1600" b="0" dirty="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pPr>
                      <a:endParaRPr lang="uk-UA" sz="1600" b="0" dirty="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gn="ctr">
                        <a:lnSpc>
                          <a:spcPct val="107000"/>
                        </a:lnSpc>
                        <a:spcAft>
                          <a:spcPts val="800"/>
                        </a:spcAft>
                      </a:pPr>
                      <a:r>
                        <a:rPr lang="uk-UA" sz="2000" b="1" dirty="0">
                          <a:solidFill>
                            <a:schemeClr val="accent1">
                              <a:lumMod val="75000"/>
                            </a:schemeClr>
                          </a:solidFill>
                          <a:effectLst/>
                          <a:latin typeface="Times New Roman" panose="02020603050405020304" pitchFamily="18" charset="0"/>
                          <a:cs typeface="Times New Roman" panose="02020603050405020304" pitchFamily="18" charset="0"/>
                        </a:rPr>
                        <a:t>1</a:t>
                      </a:r>
                      <a:endParaRPr lang="uk-UA" sz="20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pPr>
                      <a:endParaRPr lang="uk-UA" sz="2000" b="1" dirty="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pPr>
                      <a:endParaRPr lang="uk-UA" sz="2000" b="1" dirty="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pPr>
                      <a:endParaRPr lang="uk-UA" sz="2000" b="1" dirty="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gn="ctr">
                        <a:lnSpc>
                          <a:spcPct val="107000"/>
                        </a:lnSpc>
                      </a:pPr>
                      <a:endParaRPr lang="uk-UA" sz="2000" b="1" dirty="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pPr>
                      <a:endParaRPr lang="uk-UA" sz="1600" b="0" dirty="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r>
              <a:tr h="573234">
                <a:tc>
                  <a:txBody>
                    <a:bodyPr/>
                    <a:lstStyle/>
                    <a:p>
                      <a:pPr>
                        <a:lnSpc>
                          <a:spcPct val="107000"/>
                        </a:lnSpc>
                        <a:spcAft>
                          <a:spcPts val="800"/>
                        </a:spcAft>
                      </a:pPr>
                      <a:r>
                        <a:rPr lang="uk-UA" sz="2000" dirty="0">
                          <a:solidFill>
                            <a:srgbClr val="FF0000"/>
                          </a:solidFill>
                          <a:effectLst/>
                          <a:latin typeface="Times New Roman" panose="02020603050405020304" pitchFamily="18" charset="0"/>
                          <a:cs typeface="Times New Roman" panose="02020603050405020304" pitchFamily="18" charset="0"/>
                        </a:rPr>
                        <a:t>Вихователь - методист</a:t>
                      </a:r>
                      <a:endParaRPr lang="uk-UA" sz="20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ctr">
                    <a:lnL w="1905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75000"/>
                      </a:schemeClr>
                    </a:solidFill>
                  </a:tcPr>
                </a:tc>
                <a:tc>
                  <a:txBody>
                    <a:bodyPr/>
                    <a:lstStyle/>
                    <a:p>
                      <a:pPr algn="ctr">
                        <a:lnSpc>
                          <a:spcPct val="107000"/>
                        </a:lnSpc>
                        <a:spcAft>
                          <a:spcPts val="800"/>
                        </a:spcAft>
                      </a:pPr>
                      <a:endParaRPr lang="uk-UA" sz="20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pPr>
                      <a:endParaRPr lang="uk-UA" sz="1600" b="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gn="ctr">
                        <a:lnSpc>
                          <a:spcPct val="107000"/>
                        </a:lnSpc>
                      </a:pPr>
                      <a:r>
                        <a:rPr lang="uk-UA" sz="2000" b="1" dirty="0" smtClean="0">
                          <a:solidFill>
                            <a:schemeClr val="accent1">
                              <a:lumMod val="75000"/>
                            </a:schemeClr>
                          </a:solidFill>
                          <a:effectLst/>
                          <a:latin typeface="Times New Roman" panose="02020603050405020304" pitchFamily="18" charset="0"/>
                          <a:cs typeface="Times New Roman" panose="02020603050405020304" pitchFamily="18" charset="0"/>
                        </a:rPr>
                        <a:t>1</a:t>
                      </a:r>
                      <a:endParaRPr lang="uk-UA" sz="2000" b="1" dirty="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pPr>
                      <a:endParaRPr lang="uk-UA" sz="2000" b="1" dirty="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pPr>
                      <a:endParaRPr lang="uk-UA" sz="2000" b="1" dirty="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pPr>
                      <a:endParaRPr lang="uk-UA" sz="2000" b="1" dirty="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gn="ctr">
                        <a:lnSpc>
                          <a:spcPct val="107000"/>
                        </a:lnSpc>
                      </a:pPr>
                      <a:endParaRPr lang="uk-UA" sz="2000" b="1" dirty="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pPr>
                      <a:endParaRPr lang="uk-UA" sz="1600" b="0" dirty="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r>
              <a:tr h="369355">
                <a:tc>
                  <a:txBody>
                    <a:bodyPr/>
                    <a:lstStyle/>
                    <a:p>
                      <a:pPr>
                        <a:lnSpc>
                          <a:spcPct val="107000"/>
                        </a:lnSpc>
                        <a:spcAft>
                          <a:spcPts val="800"/>
                        </a:spcAft>
                      </a:pPr>
                      <a:r>
                        <a:rPr lang="uk-UA" sz="2000" dirty="0">
                          <a:solidFill>
                            <a:srgbClr val="FF0000"/>
                          </a:solidFill>
                          <a:effectLst/>
                          <a:latin typeface="Times New Roman" panose="02020603050405020304" pitchFamily="18" charset="0"/>
                          <a:cs typeface="Times New Roman" panose="02020603050405020304" pitchFamily="18" charset="0"/>
                        </a:rPr>
                        <a:t>Вихователі</a:t>
                      </a:r>
                      <a:endParaRPr lang="uk-UA" sz="20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ctr">
                    <a:lnL w="1905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75000"/>
                      </a:schemeClr>
                    </a:solidFill>
                  </a:tcPr>
                </a:tc>
                <a:tc>
                  <a:txBody>
                    <a:bodyPr/>
                    <a:lstStyle/>
                    <a:p>
                      <a:pPr>
                        <a:lnSpc>
                          <a:spcPct val="107000"/>
                        </a:lnSpc>
                      </a:pPr>
                      <a:endParaRPr lang="uk-UA" sz="1600" b="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pPr>
                      <a:endParaRPr lang="uk-UA" sz="1600" b="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pPr>
                      <a:endParaRPr lang="uk-UA" sz="2000" b="1" dirty="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gn="ctr">
                        <a:lnSpc>
                          <a:spcPct val="107000"/>
                        </a:lnSpc>
                        <a:spcAft>
                          <a:spcPts val="800"/>
                        </a:spcAft>
                      </a:pPr>
                      <a:r>
                        <a:rPr lang="uk-UA" sz="2000" b="1" dirty="0" smtClean="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uk-UA" sz="20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gn="ctr">
                        <a:lnSpc>
                          <a:spcPct val="107000"/>
                        </a:lnSpc>
                        <a:spcAft>
                          <a:spcPts val="800"/>
                        </a:spcAft>
                      </a:pPr>
                      <a:r>
                        <a:rPr lang="uk-UA" sz="20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2</a:t>
                      </a: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pPr>
                      <a:endParaRPr lang="uk-UA" sz="2000" b="1" dirty="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gn="ctr">
                        <a:lnSpc>
                          <a:spcPct val="107000"/>
                        </a:lnSpc>
                        <a:spcAft>
                          <a:spcPts val="800"/>
                        </a:spcAft>
                      </a:pPr>
                      <a:r>
                        <a:rPr lang="uk-UA" sz="2000" b="1" dirty="0" smtClean="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uk-UA" sz="20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pPr>
                      <a:endParaRPr lang="uk-UA" sz="1600" b="0" dirty="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r>
              <a:tr h="500577">
                <a:tc>
                  <a:txBody>
                    <a:bodyPr/>
                    <a:lstStyle/>
                    <a:p>
                      <a:pPr>
                        <a:lnSpc>
                          <a:spcPct val="107000"/>
                        </a:lnSpc>
                        <a:spcAft>
                          <a:spcPts val="800"/>
                        </a:spcAft>
                      </a:pPr>
                      <a:r>
                        <a:rPr lang="uk-UA" sz="2000" dirty="0">
                          <a:solidFill>
                            <a:srgbClr val="FF0000"/>
                          </a:solidFill>
                          <a:effectLst/>
                          <a:latin typeface="Times New Roman" panose="02020603050405020304" pitchFamily="18" charset="0"/>
                          <a:cs typeface="Times New Roman" panose="02020603050405020304" pitchFamily="18" charset="0"/>
                        </a:rPr>
                        <a:t>Музичні керівники</a:t>
                      </a:r>
                      <a:endParaRPr lang="uk-UA" sz="20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ctr">
                    <a:lnL w="1905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75000"/>
                      </a:schemeClr>
                    </a:solidFill>
                  </a:tcPr>
                </a:tc>
                <a:tc>
                  <a:txBody>
                    <a:bodyPr/>
                    <a:lstStyle/>
                    <a:p>
                      <a:pPr>
                        <a:lnSpc>
                          <a:spcPct val="107000"/>
                        </a:lnSpc>
                      </a:pPr>
                      <a:endParaRPr lang="uk-UA" sz="1600" b="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pPr>
                      <a:endParaRPr lang="uk-UA" sz="1600" b="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pPr>
                      <a:endParaRPr lang="uk-UA" sz="2000" b="1">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pPr>
                      <a:endParaRPr lang="uk-UA" sz="2000" b="1">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pPr>
                      <a:endParaRPr lang="uk-UA" sz="2000" b="1" dirty="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gn="ctr">
                        <a:lnSpc>
                          <a:spcPct val="107000"/>
                        </a:lnSpc>
                        <a:spcAft>
                          <a:spcPts val="800"/>
                        </a:spcAft>
                      </a:pPr>
                      <a:r>
                        <a:rPr lang="uk-UA" sz="2000" b="1" dirty="0">
                          <a:solidFill>
                            <a:schemeClr val="accent1">
                              <a:lumMod val="75000"/>
                            </a:schemeClr>
                          </a:solidFill>
                          <a:effectLst/>
                          <a:latin typeface="Times New Roman" panose="02020603050405020304" pitchFamily="18" charset="0"/>
                          <a:cs typeface="Times New Roman" panose="02020603050405020304" pitchFamily="18" charset="0"/>
                        </a:rPr>
                        <a:t>2</a:t>
                      </a:r>
                      <a:endParaRPr lang="uk-UA" sz="20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gn="ctr">
                        <a:lnSpc>
                          <a:spcPct val="107000"/>
                        </a:lnSpc>
                      </a:pPr>
                      <a:r>
                        <a:rPr lang="uk-UA" sz="2000" b="1" dirty="0" smtClean="0">
                          <a:solidFill>
                            <a:schemeClr val="accent1">
                              <a:lumMod val="75000"/>
                            </a:schemeClr>
                          </a:solidFill>
                          <a:effectLst/>
                          <a:latin typeface="Times New Roman" panose="02020603050405020304" pitchFamily="18" charset="0"/>
                          <a:cs typeface="Times New Roman" panose="02020603050405020304" pitchFamily="18" charset="0"/>
                        </a:rPr>
                        <a:t>2</a:t>
                      </a:r>
                      <a:endParaRPr lang="uk-UA" sz="2000" b="1" dirty="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gn="ctr">
                        <a:lnSpc>
                          <a:spcPct val="107000"/>
                        </a:lnSpc>
                      </a:pPr>
                      <a:r>
                        <a:rPr lang="uk-UA" sz="2000" b="0" dirty="0" smtClean="0">
                          <a:solidFill>
                            <a:schemeClr val="accent1">
                              <a:lumMod val="75000"/>
                            </a:schemeClr>
                          </a:solidFill>
                          <a:effectLst/>
                          <a:latin typeface="Times New Roman" panose="02020603050405020304" pitchFamily="18" charset="0"/>
                          <a:cs typeface="Times New Roman" panose="02020603050405020304" pitchFamily="18" charset="0"/>
                        </a:rPr>
                        <a:t>2</a:t>
                      </a:r>
                      <a:endParaRPr lang="uk-UA" sz="2000" b="0" dirty="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r>
              <a:tr h="728610">
                <a:tc>
                  <a:txBody>
                    <a:bodyPr/>
                    <a:lstStyle/>
                    <a:p>
                      <a:pPr algn="l">
                        <a:lnSpc>
                          <a:spcPct val="107000"/>
                        </a:lnSpc>
                        <a:spcAft>
                          <a:spcPts val="800"/>
                        </a:spcAft>
                      </a:pPr>
                      <a:r>
                        <a:rPr lang="uk-UA" sz="2000" dirty="0">
                          <a:solidFill>
                            <a:srgbClr val="FF0000"/>
                          </a:solidFill>
                          <a:effectLst/>
                          <a:latin typeface="Times New Roman" panose="02020603050405020304" pitchFamily="18" charset="0"/>
                          <a:cs typeface="Times New Roman" panose="02020603050405020304" pitchFamily="18" charset="0"/>
                        </a:rPr>
                        <a:t>Інструктори з фізичної культури</a:t>
                      </a:r>
                      <a:endParaRPr lang="uk-UA" sz="20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ctr">
                    <a:lnL w="1905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75000"/>
                      </a:schemeClr>
                    </a:solidFill>
                  </a:tcPr>
                </a:tc>
                <a:tc>
                  <a:txBody>
                    <a:bodyPr/>
                    <a:lstStyle/>
                    <a:p>
                      <a:pPr>
                        <a:lnSpc>
                          <a:spcPct val="107000"/>
                        </a:lnSpc>
                      </a:pPr>
                      <a:endParaRPr lang="uk-UA" sz="1600" b="1">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pPr>
                      <a:r>
                        <a:rPr lang="uk-UA" sz="1600" b="1" dirty="0" smtClean="0">
                          <a:solidFill>
                            <a:schemeClr val="accent1">
                              <a:lumMod val="75000"/>
                            </a:schemeClr>
                          </a:solidFill>
                          <a:effectLst/>
                          <a:latin typeface="Times New Roman" panose="02020603050405020304" pitchFamily="18" charset="0"/>
                          <a:cs typeface="Times New Roman" panose="02020603050405020304" pitchFamily="18" charset="0"/>
                        </a:rPr>
                        <a:t>1</a:t>
                      </a:r>
                      <a:endParaRPr lang="uk-UA" sz="1600" b="1" dirty="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pPr>
                      <a:endParaRPr lang="uk-UA" sz="2000" b="1">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pPr>
                      <a:endParaRPr lang="uk-UA" sz="2000" b="1">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pPr>
                      <a:r>
                        <a:rPr lang="uk-UA" sz="2000" b="1" dirty="0" smtClean="0">
                          <a:solidFill>
                            <a:schemeClr val="accent1">
                              <a:lumMod val="75000"/>
                            </a:schemeClr>
                          </a:solidFill>
                          <a:effectLst/>
                          <a:latin typeface="Times New Roman" panose="02020603050405020304" pitchFamily="18" charset="0"/>
                          <a:cs typeface="Times New Roman" panose="02020603050405020304" pitchFamily="18" charset="0"/>
                        </a:rPr>
                        <a:t>1</a:t>
                      </a:r>
                      <a:endParaRPr lang="uk-UA" sz="2000" b="1" dirty="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gn="ctr">
                        <a:lnSpc>
                          <a:spcPct val="107000"/>
                        </a:lnSpc>
                      </a:pPr>
                      <a:r>
                        <a:rPr lang="uk-UA" sz="2000" b="1" dirty="0" smtClean="0">
                          <a:solidFill>
                            <a:schemeClr val="accent1">
                              <a:lumMod val="75000"/>
                            </a:schemeClr>
                          </a:solidFill>
                          <a:effectLst/>
                          <a:latin typeface="Times New Roman" panose="02020603050405020304" pitchFamily="18" charset="0"/>
                          <a:cs typeface="Times New Roman" panose="02020603050405020304" pitchFamily="18" charset="0"/>
                        </a:rPr>
                        <a:t>1</a:t>
                      </a:r>
                      <a:endParaRPr lang="uk-UA" sz="2000" b="1" dirty="0">
                        <a:solidFill>
                          <a:schemeClr val="accent1">
                            <a:lumMod val="75000"/>
                          </a:schemeClr>
                        </a:solidFill>
                        <a:effectLst/>
                        <a:latin typeface="Times New Roman" panose="02020603050405020304" pitchFamily="18"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gn="ctr">
                        <a:lnSpc>
                          <a:spcPct val="107000"/>
                        </a:lnSpc>
                        <a:spcAft>
                          <a:spcPts val="800"/>
                        </a:spcAft>
                      </a:pPr>
                      <a:endParaRPr lang="uk-UA" sz="20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c>
                  <a:txBody>
                    <a:bodyPr/>
                    <a:lstStyle/>
                    <a:p>
                      <a:pPr algn="ctr">
                        <a:lnSpc>
                          <a:spcPct val="107000"/>
                        </a:lnSpc>
                        <a:spcAft>
                          <a:spcPts val="800"/>
                        </a:spcAft>
                      </a:pPr>
                      <a:endParaRPr lang="uk-UA" sz="2000" b="0"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2">
                        <a:lumMod val="90000"/>
                      </a:schemeClr>
                    </a:solidFill>
                  </a:tcPr>
                </a:tc>
              </a:tr>
              <a:tr h="728610">
                <a:tc>
                  <a:txBody>
                    <a:bodyPr/>
                    <a:lstStyle/>
                    <a:p>
                      <a:pPr>
                        <a:lnSpc>
                          <a:spcPct val="107000"/>
                        </a:lnSpc>
                        <a:spcAft>
                          <a:spcPts val="800"/>
                        </a:spcAft>
                      </a:pPr>
                      <a:r>
                        <a:rPr lang="uk-UA" sz="2000" dirty="0">
                          <a:solidFill>
                            <a:srgbClr val="FF0000"/>
                          </a:solidFill>
                          <a:effectLst/>
                          <a:latin typeface="Times New Roman" panose="02020603050405020304" pitchFamily="18" charset="0"/>
                          <a:cs typeface="Times New Roman" panose="02020603050405020304" pitchFamily="18" charset="0"/>
                        </a:rPr>
                        <a:t>Практичний психолог</a:t>
                      </a:r>
                      <a:endParaRPr lang="uk-UA" sz="20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ctr">
                    <a:lnL w="1905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solidFill>
                      <a:schemeClr val="bg2">
                        <a:lumMod val="75000"/>
                      </a:schemeClr>
                    </a:solidFill>
                  </a:tcPr>
                </a:tc>
                <a:tc>
                  <a:txBody>
                    <a:bodyPr/>
                    <a:lstStyle/>
                    <a:p>
                      <a:pPr>
                        <a:lnSpc>
                          <a:spcPct val="107000"/>
                        </a:lnSpc>
                        <a:spcAft>
                          <a:spcPts val="800"/>
                        </a:spcAft>
                      </a:pPr>
                      <a:r>
                        <a:rPr lang="uk-UA" sz="1600" b="0">
                          <a:solidFill>
                            <a:schemeClr val="accent1">
                              <a:lumMod val="75000"/>
                            </a:schemeClr>
                          </a:solidFill>
                          <a:effectLst/>
                          <a:latin typeface="Times New Roman" panose="02020603050405020304" pitchFamily="18" charset="0"/>
                          <a:cs typeface="Times New Roman" panose="02020603050405020304" pitchFamily="18" charset="0"/>
                        </a:rPr>
                        <a:t> </a:t>
                      </a:r>
                      <a:endParaRPr lang="uk-UA" sz="1600" b="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spcAft>
                          <a:spcPts val="800"/>
                        </a:spcAft>
                      </a:pPr>
                      <a:r>
                        <a:rPr lang="uk-UA" sz="1600" b="0" dirty="0">
                          <a:solidFill>
                            <a:schemeClr val="accent1">
                              <a:lumMod val="75000"/>
                            </a:schemeClr>
                          </a:solidFill>
                          <a:effectLst/>
                          <a:latin typeface="Times New Roman" panose="02020603050405020304" pitchFamily="18" charset="0"/>
                          <a:cs typeface="Times New Roman" panose="02020603050405020304" pitchFamily="18" charset="0"/>
                        </a:rPr>
                        <a:t> </a:t>
                      </a:r>
                      <a:endParaRPr lang="uk-UA" sz="1600" b="0"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spcAft>
                          <a:spcPts val="800"/>
                        </a:spcAft>
                      </a:pPr>
                      <a:r>
                        <a:rPr lang="uk-UA" sz="2000" b="1">
                          <a:solidFill>
                            <a:schemeClr val="accent1">
                              <a:lumMod val="75000"/>
                            </a:schemeClr>
                          </a:solidFill>
                          <a:effectLst/>
                          <a:latin typeface="Times New Roman" panose="02020603050405020304" pitchFamily="18" charset="0"/>
                          <a:cs typeface="Times New Roman" panose="02020603050405020304" pitchFamily="18" charset="0"/>
                        </a:rPr>
                        <a:t> </a:t>
                      </a:r>
                      <a:endParaRPr lang="uk-UA" sz="2000" b="1">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solidFill>
                      <a:schemeClr val="bg2">
                        <a:lumMod val="90000"/>
                      </a:schemeClr>
                    </a:solidFill>
                  </a:tcPr>
                </a:tc>
                <a:tc>
                  <a:txBody>
                    <a:bodyPr/>
                    <a:lstStyle/>
                    <a:p>
                      <a:pPr algn="ctr">
                        <a:lnSpc>
                          <a:spcPct val="107000"/>
                        </a:lnSpc>
                        <a:spcAft>
                          <a:spcPts val="800"/>
                        </a:spcAft>
                      </a:pPr>
                      <a:r>
                        <a:rPr lang="uk-UA" sz="2000" b="1" dirty="0">
                          <a:solidFill>
                            <a:schemeClr val="accent1">
                              <a:lumMod val="75000"/>
                            </a:schemeClr>
                          </a:solidFill>
                          <a:effectLst/>
                          <a:latin typeface="Times New Roman" panose="02020603050405020304" pitchFamily="18" charset="0"/>
                          <a:cs typeface="Times New Roman" panose="02020603050405020304" pitchFamily="18" charset="0"/>
                        </a:rPr>
                        <a:t>1</a:t>
                      </a:r>
                      <a:endParaRPr lang="uk-UA" sz="20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spcAft>
                          <a:spcPts val="800"/>
                        </a:spcAft>
                      </a:pPr>
                      <a:r>
                        <a:rPr lang="uk-UA" sz="2000" b="1" dirty="0">
                          <a:solidFill>
                            <a:schemeClr val="accent1">
                              <a:lumMod val="75000"/>
                            </a:schemeClr>
                          </a:solidFill>
                          <a:effectLst/>
                          <a:latin typeface="Times New Roman" panose="02020603050405020304" pitchFamily="18" charset="0"/>
                          <a:cs typeface="Times New Roman" panose="02020603050405020304" pitchFamily="18" charset="0"/>
                        </a:rPr>
                        <a:t> </a:t>
                      </a:r>
                      <a:endParaRPr lang="uk-UA" sz="20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spcAft>
                          <a:spcPts val="800"/>
                        </a:spcAft>
                      </a:pPr>
                      <a:r>
                        <a:rPr lang="uk-UA" sz="2000" b="1" dirty="0">
                          <a:solidFill>
                            <a:schemeClr val="accent1">
                              <a:lumMod val="75000"/>
                            </a:schemeClr>
                          </a:solidFill>
                          <a:effectLst/>
                          <a:latin typeface="Times New Roman" panose="02020603050405020304" pitchFamily="18" charset="0"/>
                          <a:cs typeface="Times New Roman" panose="02020603050405020304" pitchFamily="18" charset="0"/>
                        </a:rPr>
                        <a:t> </a:t>
                      </a:r>
                      <a:endParaRPr lang="uk-UA" sz="20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solidFill>
                      <a:schemeClr val="bg2">
                        <a:lumMod val="90000"/>
                      </a:schemeClr>
                    </a:solidFill>
                  </a:tcPr>
                </a:tc>
                <a:tc>
                  <a:txBody>
                    <a:bodyPr/>
                    <a:lstStyle/>
                    <a:p>
                      <a:pPr algn="ctr">
                        <a:lnSpc>
                          <a:spcPct val="107000"/>
                        </a:lnSpc>
                        <a:spcAft>
                          <a:spcPts val="800"/>
                        </a:spcAft>
                      </a:pPr>
                      <a:r>
                        <a:rPr lang="uk-UA" sz="2000" b="1">
                          <a:solidFill>
                            <a:schemeClr val="accent1">
                              <a:lumMod val="75000"/>
                            </a:schemeClr>
                          </a:solidFill>
                          <a:effectLst/>
                          <a:latin typeface="Times New Roman" panose="02020603050405020304" pitchFamily="18" charset="0"/>
                          <a:cs typeface="Times New Roman" panose="02020603050405020304" pitchFamily="18" charset="0"/>
                        </a:rPr>
                        <a:t> </a:t>
                      </a:r>
                      <a:r>
                        <a:rPr lang="uk-UA" sz="2000" b="1" smtClean="0">
                          <a:solidFill>
                            <a:schemeClr val="accent1">
                              <a:lumMod val="75000"/>
                            </a:schemeClr>
                          </a:solidFill>
                          <a:effectLst/>
                          <a:latin typeface="Times New Roman" panose="02020603050405020304" pitchFamily="18" charset="0"/>
                          <a:cs typeface="Times New Roman" panose="02020603050405020304" pitchFamily="18" charset="0"/>
                        </a:rPr>
                        <a:t>1</a:t>
                      </a:r>
                      <a:endParaRPr lang="uk-UA" sz="2000" b="1"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solidFill>
                      <a:schemeClr val="bg2">
                        <a:lumMod val="90000"/>
                      </a:schemeClr>
                    </a:solidFill>
                  </a:tcPr>
                </a:tc>
                <a:tc>
                  <a:txBody>
                    <a:bodyPr/>
                    <a:lstStyle/>
                    <a:p>
                      <a:pPr>
                        <a:lnSpc>
                          <a:spcPct val="107000"/>
                        </a:lnSpc>
                        <a:spcAft>
                          <a:spcPts val="800"/>
                        </a:spcAft>
                      </a:pPr>
                      <a:r>
                        <a:rPr lang="uk-UA" sz="1600" b="0" dirty="0">
                          <a:solidFill>
                            <a:schemeClr val="accent1">
                              <a:lumMod val="75000"/>
                            </a:schemeClr>
                          </a:solidFill>
                          <a:effectLst/>
                          <a:latin typeface="Times New Roman" panose="02020603050405020304" pitchFamily="18" charset="0"/>
                          <a:cs typeface="Times New Roman" panose="02020603050405020304" pitchFamily="18" charset="0"/>
                        </a:rPr>
                        <a:t> </a:t>
                      </a:r>
                      <a:endParaRPr lang="uk-UA" sz="1600" b="0" dirty="0">
                        <a:solidFill>
                          <a:schemeClr val="accent1">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6008" marR="66008" marT="9168" marB="0" anchor="b">
                    <a:lnL w="12700"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9050" cap="flat" cmpd="sng" algn="ctr">
                      <a:solidFill>
                        <a:schemeClr val="tx2"/>
                      </a:solidFill>
                      <a:prstDash val="solid"/>
                      <a:round/>
                      <a:headEnd type="none" w="med" len="med"/>
                      <a:tailEnd type="none" w="med" len="med"/>
                    </a:lnB>
                    <a:solidFill>
                      <a:schemeClr val="bg2">
                        <a:lumMod val="90000"/>
                      </a:schemeClr>
                    </a:solidFill>
                  </a:tcPr>
                </a:tc>
              </a:tr>
            </a:tbl>
          </a:graphicData>
        </a:graphic>
      </p:graphicFrame>
    </p:spTree>
    <p:extLst>
      <p:ext uri="{BB962C8B-B14F-4D97-AF65-F5344CB8AC3E}">
        <p14:creationId xmlns:p14="http://schemas.microsoft.com/office/powerpoint/2010/main" xmlns="" val="3411883648"/>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Объект 6"/>
          <p:cNvSpPr>
            <a:spLocks noGrp="1"/>
          </p:cNvSpPr>
          <p:nvPr>
            <p:ph idx="1"/>
          </p:nvPr>
        </p:nvSpPr>
        <p:spPr>
          <a:xfrm>
            <a:off x="428596" y="142852"/>
            <a:ext cx="8229600" cy="6014293"/>
          </a:xfrm>
        </p:spPr>
        <p:txBody>
          <a:bodyPr>
            <a:normAutofit lnSpcReduction="10000"/>
          </a:bodyPr>
          <a:lstStyle/>
          <a:p>
            <a:pPr marL="0" indent="0" algn="ctr">
              <a:buNone/>
            </a:pPr>
            <a:r>
              <a:rPr lang="uk-UA" sz="2800" b="1" dirty="0">
                <a:solidFill>
                  <a:srgbClr val="FF0000"/>
                </a:solidFill>
                <a:effectLst/>
                <a:latin typeface="Times New Roman" panose="02020603050405020304" pitchFamily="18" charset="0"/>
                <a:cs typeface="Times New Roman" panose="02020603050405020304" pitchFamily="18" charset="0"/>
              </a:rPr>
              <a:t>Реалізація </a:t>
            </a:r>
            <a:r>
              <a:rPr lang="uk-UA" sz="2800" b="1" dirty="0" smtClean="0">
                <a:solidFill>
                  <a:srgbClr val="FF0000"/>
                </a:solidFill>
                <a:effectLst/>
                <a:latin typeface="Times New Roman" panose="02020603050405020304" pitchFamily="18" charset="0"/>
                <a:cs typeface="Times New Roman" panose="02020603050405020304" pitchFamily="18" charset="0"/>
              </a:rPr>
              <a:t>освітнього </a:t>
            </a:r>
            <a:r>
              <a:rPr lang="uk-UA" sz="2800" b="1" dirty="0">
                <a:solidFill>
                  <a:srgbClr val="FF0000"/>
                </a:solidFill>
                <a:effectLst/>
                <a:latin typeface="Times New Roman" panose="02020603050405020304" pitchFamily="18" charset="0"/>
                <a:cs typeface="Times New Roman" panose="02020603050405020304" pitchFamily="18" charset="0"/>
              </a:rPr>
              <a:t>процесу здійснюється через такі освітні програми</a:t>
            </a:r>
            <a:r>
              <a:rPr lang="uk-UA" sz="2800" b="1" dirty="0" smtClean="0">
                <a:solidFill>
                  <a:srgbClr val="FF0000"/>
                </a:solidFill>
                <a:effectLst/>
                <a:latin typeface="Times New Roman" panose="02020603050405020304" pitchFamily="18" charset="0"/>
                <a:cs typeface="Times New Roman" panose="02020603050405020304" pitchFamily="18" charset="0"/>
              </a:rPr>
              <a:t>:</a:t>
            </a:r>
          </a:p>
          <a:p>
            <a:pPr marL="0" indent="0" algn="just">
              <a:buNone/>
            </a:pPr>
            <a:r>
              <a:rPr lang="uk-UA" sz="2600" b="1" i="1" dirty="0" smtClean="0">
                <a:solidFill>
                  <a:schemeClr val="accent1">
                    <a:lumMod val="75000"/>
                  </a:schemeClr>
                </a:solidFill>
                <a:effectLst/>
                <a:latin typeface="Times New Roman" panose="02020603050405020304" pitchFamily="18" charset="0"/>
                <a:cs typeface="Times New Roman" panose="02020603050405020304" pitchFamily="18" charset="0"/>
              </a:rPr>
              <a:t>Комплексна</a:t>
            </a:r>
            <a:r>
              <a:rPr lang="ru-RU" sz="2600" b="1" i="1" dirty="0" smtClean="0">
                <a:solidFill>
                  <a:schemeClr val="accent1">
                    <a:lumMod val="75000"/>
                  </a:schemeClr>
                </a:solidFill>
                <a:effectLst/>
                <a:latin typeface="Times New Roman" panose="02020603050405020304" pitchFamily="18" charset="0"/>
                <a:cs typeface="Times New Roman" panose="02020603050405020304" pitchFamily="18" charset="0"/>
              </a:rPr>
              <a:t> Освітня програма </a:t>
            </a:r>
            <a:r>
              <a:rPr lang="uk-UA" sz="2600" b="1" dirty="0">
                <a:solidFill>
                  <a:schemeClr val="accent1">
                    <a:lumMod val="75000"/>
                  </a:schemeClr>
                </a:solidFill>
                <a:effectLst/>
                <a:latin typeface="Times New Roman" panose="02020603050405020304" pitchFamily="18" charset="0"/>
                <a:cs typeface="Times New Roman" panose="02020603050405020304" pitchFamily="18" charset="0"/>
              </a:rPr>
              <a:t>для дітей від 2 до 7 років </a:t>
            </a:r>
            <a:r>
              <a:rPr lang="uk-UA" sz="2600" b="1" dirty="0" smtClean="0">
                <a:solidFill>
                  <a:schemeClr val="accent1">
                    <a:lumMod val="75000"/>
                  </a:schemeClr>
                </a:solidFill>
                <a:effectLst/>
                <a:latin typeface="Times New Roman" panose="02020603050405020304" pitchFamily="18" charset="0"/>
                <a:cs typeface="Times New Roman" panose="02020603050405020304" pitchFamily="18" charset="0"/>
              </a:rPr>
              <a:t>«</a:t>
            </a:r>
            <a:r>
              <a:rPr lang="uk-UA" sz="2600" b="1" dirty="0">
                <a:solidFill>
                  <a:schemeClr val="accent1">
                    <a:lumMod val="75000"/>
                  </a:schemeClr>
                </a:solidFill>
                <a:effectLst/>
                <a:latin typeface="Times New Roman" panose="02020603050405020304" pitchFamily="18" charset="0"/>
                <a:cs typeface="Times New Roman" panose="02020603050405020304" pitchFamily="18" charset="0"/>
              </a:rPr>
              <a:t>Дитина</a:t>
            </a:r>
            <a:r>
              <a:rPr lang="uk-UA" sz="2600" b="1" dirty="0" smtClean="0">
                <a:solidFill>
                  <a:schemeClr val="accent1">
                    <a:lumMod val="75000"/>
                  </a:schemeClr>
                </a:solidFill>
                <a:effectLst/>
                <a:latin typeface="Times New Roman" panose="02020603050405020304" pitchFamily="18" charset="0"/>
                <a:cs typeface="Times New Roman" panose="02020603050405020304" pitchFamily="18" charset="0"/>
              </a:rPr>
              <a:t>».</a:t>
            </a:r>
          </a:p>
          <a:p>
            <a:pPr marL="0" indent="0">
              <a:buNone/>
            </a:pPr>
            <a:r>
              <a:rPr lang="ru-RU" sz="2600" b="1" i="1" dirty="0" err="1">
                <a:solidFill>
                  <a:srgbClr val="131131"/>
                </a:solidFill>
                <a:effectLst/>
                <a:latin typeface="Times New Roman" panose="02020603050405020304" pitchFamily="18" charset="0"/>
                <a:cs typeface="Times New Roman" panose="02020603050405020304" pitchFamily="18" charset="0"/>
              </a:rPr>
              <a:t>Парціальні</a:t>
            </a:r>
            <a:r>
              <a:rPr lang="ru-RU" sz="2600" b="1" i="1" dirty="0">
                <a:solidFill>
                  <a:srgbClr val="131131"/>
                </a:solidFill>
                <a:effectLst/>
                <a:latin typeface="Times New Roman" panose="02020603050405020304" pitchFamily="18" charset="0"/>
                <a:cs typeface="Times New Roman" panose="02020603050405020304" pitchFamily="18" charset="0"/>
              </a:rPr>
              <a:t> </a:t>
            </a:r>
            <a:r>
              <a:rPr lang="ru-RU" sz="2600" b="1" i="1" dirty="0" err="1">
                <a:solidFill>
                  <a:srgbClr val="131131"/>
                </a:solidFill>
                <a:effectLst/>
                <a:latin typeface="Times New Roman" panose="02020603050405020304" pitchFamily="18" charset="0"/>
                <a:cs typeface="Times New Roman" panose="02020603050405020304" pitchFamily="18" charset="0"/>
              </a:rPr>
              <a:t>освітні</a:t>
            </a:r>
            <a:r>
              <a:rPr lang="ru-RU" sz="2600" b="1" i="1" dirty="0">
                <a:solidFill>
                  <a:srgbClr val="131131"/>
                </a:solidFill>
                <a:effectLst/>
                <a:latin typeface="Times New Roman" panose="02020603050405020304" pitchFamily="18" charset="0"/>
                <a:cs typeface="Times New Roman" panose="02020603050405020304" pitchFamily="18" charset="0"/>
              </a:rPr>
              <a:t> </a:t>
            </a:r>
            <a:r>
              <a:rPr lang="ru-RU" sz="2600" b="1" i="1" dirty="0" err="1">
                <a:solidFill>
                  <a:srgbClr val="131131"/>
                </a:solidFill>
                <a:effectLst/>
                <a:latin typeface="Times New Roman" panose="02020603050405020304" pitchFamily="18" charset="0"/>
                <a:cs typeface="Times New Roman" panose="02020603050405020304" pitchFamily="18" charset="0"/>
              </a:rPr>
              <a:t>програми</a:t>
            </a:r>
            <a:r>
              <a:rPr lang="uk-UA" sz="2600" b="1" i="1" dirty="0">
                <a:solidFill>
                  <a:srgbClr val="131131"/>
                </a:solidFill>
                <a:effectLst/>
                <a:latin typeface="Times New Roman" panose="02020603050405020304" pitchFamily="18" charset="0"/>
                <a:cs typeface="Times New Roman" panose="02020603050405020304" pitchFamily="18" charset="0"/>
              </a:rPr>
              <a:t>:</a:t>
            </a:r>
            <a:endParaRPr lang="ru-RU" sz="2600" b="1" dirty="0">
              <a:solidFill>
                <a:srgbClr val="131131"/>
              </a:solidFill>
              <a:effectLst/>
              <a:latin typeface="Times New Roman" panose="02020603050405020304" pitchFamily="18" charset="0"/>
              <a:cs typeface="Times New Roman" panose="02020603050405020304" pitchFamily="18" charset="0"/>
            </a:endParaRPr>
          </a:p>
          <a:p>
            <a:pPr>
              <a:buFont typeface="Wingdings" panose="05000000000000000000" pitchFamily="2" charset="2"/>
              <a:buChar char="v"/>
            </a:pPr>
            <a:r>
              <a:rPr lang="uk-UA" sz="2000" dirty="0" smtClean="0">
                <a:solidFill>
                  <a:srgbClr val="131131"/>
                </a:solidFill>
                <a:effectLst/>
              </a:rPr>
              <a:t>«</a:t>
            </a:r>
            <a:r>
              <a:rPr lang="uk-UA" sz="2000" dirty="0">
                <a:solidFill>
                  <a:srgbClr val="131131"/>
                </a:solidFill>
                <a:effectLst/>
              </a:rPr>
              <a:t>Україна – моя Батьківщина</a:t>
            </a:r>
            <a:r>
              <a:rPr lang="uk-UA" sz="2000" dirty="0" smtClean="0">
                <a:solidFill>
                  <a:srgbClr val="131131"/>
                </a:solidFill>
                <a:effectLst/>
              </a:rPr>
              <a:t>» - </a:t>
            </a:r>
            <a:r>
              <a:rPr lang="uk-UA" sz="2000" dirty="0">
                <a:solidFill>
                  <a:srgbClr val="131131"/>
                </a:solidFill>
                <a:effectLst/>
              </a:rPr>
              <a:t>програма національно-патріотичного виховання дітей </a:t>
            </a:r>
            <a:r>
              <a:rPr lang="uk-UA" sz="2000" dirty="0" smtClean="0">
                <a:solidFill>
                  <a:srgbClr val="131131"/>
                </a:solidFill>
                <a:effectLst/>
              </a:rPr>
              <a:t>дошкільного; </a:t>
            </a:r>
          </a:p>
          <a:p>
            <a:pPr marL="0" indent="0">
              <a:buNone/>
            </a:pPr>
            <a:r>
              <a:rPr lang="uk-UA" sz="2000" dirty="0" smtClean="0">
                <a:solidFill>
                  <a:srgbClr val="131131"/>
                </a:solidFill>
                <a:effectLst/>
              </a:rPr>
              <a:t> </a:t>
            </a:r>
          </a:p>
          <a:p>
            <a:pPr>
              <a:buFont typeface="Wingdings" panose="05000000000000000000" pitchFamily="2" charset="2"/>
              <a:buChar char="v"/>
            </a:pPr>
            <a:r>
              <a:rPr lang="uk-UA" sz="2000" dirty="0" smtClean="0">
                <a:solidFill>
                  <a:srgbClr val="131131"/>
                </a:solidFill>
                <a:effectLst/>
              </a:rPr>
              <a:t> «</a:t>
            </a:r>
            <a:r>
              <a:rPr lang="uk-UA" sz="2000" dirty="0">
                <a:solidFill>
                  <a:srgbClr val="131131"/>
                </a:solidFill>
                <a:effectLst/>
              </a:rPr>
              <a:t>Казкова фізкультура</a:t>
            </a:r>
            <a:r>
              <a:rPr lang="uk-UA" sz="2000" dirty="0" smtClean="0">
                <a:solidFill>
                  <a:srgbClr val="131131"/>
                </a:solidFill>
                <a:effectLst/>
              </a:rPr>
              <a:t>» - </a:t>
            </a:r>
            <a:r>
              <a:rPr lang="uk-UA" sz="2000" dirty="0">
                <a:solidFill>
                  <a:srgbClr val="131131"/>
                </a:solidFill>
                <a:effectLst/>
              </a:rPr>
              <a:t>програма з фізичного виховання дітей раннього та дошкільного </a:t>
            </a:r>
            <a:r>
              <a:rPr lang="uk-UA" sz="2000" dirty="0" smtClean="0">
                <a:solidFill>
                  <a:srgbClr val="131131"/>
                </a:solidFill>
                <a:effectLst/>
              </a:rPr>
              <a:t>віку. </a:t>
            </a:r>
          </a:p>
          <a:p>
            <a:pPr marL="0" indent="0">
              <a:buNone/>
            </a:pPr>
            <a:r>
              <a:rPr lang="uk-UA" sz="2000" dirty="0" smtClean="0">
                <a:solidFill>
                  <a:srgbClr val="131131"/>
                </a:solidFill>
                <a:effectLst/>
              </a:rPr>
              <a:t>         </a:t>
            </a:r>
          </a:p>
          <a:p>
            <a:pPr>
              <a:buFont typeface="Wingdings" panose="05000000000000000000" pitchFamily="2" charset="2"/>
              <a:buChar char="v"/>
            </a:pPr>
            <a:r>
              <a:rPr lang="uk-UA" sz="2000" dirty="0" smtClean="0">
                <a:solidFill>
                  <a:srgbClr val="131131"/>
                </a:solidFill>
                <a:effectLst/>
              </a:rPr>
              <a:t>«Грайлик» - </a:t>
            </a:r>
            <a:r>
              <a:rPr lang="uk-UA" sz="2000" dirty="0">
                <a:solidFill>
                  <a:srgbClr val="131131"/>
                </a:solidFill>
                <a:effectLst/>
              </a:rPr>
              <a:t>програма </a:t>
            </a:r>
            <a:r>
              <a:rPr lang="uk-UA" sz="2000" dirty="0" smtClean="0">
                <a:solidFill>
                  <a:srgbClr val="131131"/>
                </a:solidFill>
                <a:effectLst/>
              </a:rPr>
              <a:t>з організації  театралізованої діяльності в дошкільному навчальному закладі.</a:t>
            </a:r>
          </a:p>
          <a:p>
            <a:pPr marL="0" indent="0">
              <a:buNone/>
            </a:pPr>
            <a:endParaRPr lang="uk-UA" sz="2000" dirty="0" smtClean="0">
              <a:solidFill>
                <a:srgbClr val="131131"/>
              </a:solidFill>
              <a:effectLst/>
            </a:endParaRPr>
          </a:p>
          <a:p>
            <a:pPr>
              <a:buFont typeface="Wingdings" panose="05000000000000000000" pitchFamily="2" charset="2"/>
              <a:buChar char="v"/>
            </a:pPr>
            <a:r>
              <a:rPr lang="ru-RU" sz="2000" dirty="0" smtClean="0">
                <a:solidFill>
                  <a:srgbClr val="131131"/>
                </a:solidFill>
                <a:effectLst/>
              </a:rPr>
              <a:t> «Шаховими </a:t>
            </a:r>
            <a:r>
              <a:rPr lang="ru-RU" sz="2000" dirty="0" err="1" smtClean="0">
                <a:solidFill>
                  <a:srgbClr val="131131"/>
                </a:solidFill>
                <a:effectLst/>
              </a:rPr>
              <a:t>стежинами</a:t>
            </a:r>
            <a:r>
              <a:rPr lang="ru-RU" sz="2000" dirty="0" smtClean="0">
                <a:solidFill>
                  <a:srgbClr val="131131"/>
                </a:solidFill>
                <a:effectLst/>
              </a:rPr>
              <a:t>» - програма з </a:t>
            </a:r>
            <a:r>
              <a:rPr lang="ru-RU" sz="2000" dirty="0" err="1" smtClean="0">
                <a:solidFill>
                  <a:srgbClr val="131131"/>
                </a:solidFill>
                <a:effectLst/>
              </a:rPr>
              <a:t>навчання</a:t>
            </a:r>
            <a:r>
              <a:rPr lang="ru-RU" sz="2000" dirty="0" smtClean="0">
                <a:solidFill>
                  <a:srgbClr val="131131"/>
                </a:solidFill>
                <a:effectLst/>
              </a:rPr>
              <a:t> дітей старшого дошкільного </a:t>
            </a:r>
            <a:r>
              <a:rPr lang="ru-RU" sz="2000" dirty="0" err="1" smtClean="0">
                <a:solidFill>
                  <a:srgbClr val="131131"/>
                </a:solidFill>
                <a:effectLst/>
              </a:rPr>
              <a:t>віку</a:t>
            </a:r>
            <a:r>
              <a:rPr lang="ru-RU" sz="2000" dirty="0" smtClean="0">
                <a:solidFill>
                  <a:srgbClr val="131131"/>
                </a:solidFill>
                <a:effectLst/>
              </a:rPr>
              <a:t> в шахи.</a:t>
            </a:r>
            <a:endParaRPr lang="ru-RU" sz="2000" dirty="0">
              <a:solidFill>
                <a:srgbClr val="131131"/>
              </a:solidFill>
              <a:effectLst/>
            </a:endParaRPr>
          </a:p>
        </p:txBody>
      </p:sp>
    </p:spTree>
    <p:extLst>
      <p:ext uri="{BB962C8B-B14F-4D97-AF65-F5344CB8AC3E}">
        <p14:creationId xmlns:p14="http://schemas.microsoft.com/office/powerpoint/2010/main" xmlns="" val="3363053479"/>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277813"/>
            <a:ext cx="8229600" cy="560387"/>
          </a:xfrm>
        </p:spPr>
        <p:txBody>
          <a:bodyPr>
            <a:normAutofit fontScale="90000"/>
          </a:bodyPr>
          <a:lstStyle/>
          <a:p>
            <a:pPr eaLnBrk="1" hangingPunct="1">
              <a:defRPr/>
            </a:pPr>
            <a:r>
              <a:rPr lang="uk-UA" sz="2800" b="1" dirty="0" smtClean="0"/>
              <a:t/>
            </a:r>
            <a:br>
              <a:rPr lang="uk-UA" sz="2800" b="1" dirty="0" smtClean="0"/>
            </a:br>
            <a:r>
              <a:rPr lang="uk-UA" sz="2800" b="1" dirty="0" smtClean="0"/>
              <a:t/>
            </a:r>
            <a:br>
              <a:rPr lang="uk-UA" sz="2800" b="1" dirty="0" smtClean="0"/>
            </a:br>
            <a:r>
              <a:rPr lang="uk-UA" sz="2800" b="1" dirty="0" smtClean="0"/>
              <a:t/>
            </a:r>
            <a:br>
              <a:rPr lang="uk-UA" sz="2800" b="1" dirty="0" smtClean="0"/>
            </a:br>
            <a:endParaRPr lang="ru-RU" sz="2800" dirty="0" smtClean="0">
              <a:latin typeface="Times New Roman" pitchFamily="18" charset="0"/>
              <a:cs typeface="Times New Roman" pitchFamily="18" charset="0"/>
            </a:endParaRPr>
          </a:p>
        </p:txBody>
      </p:sp>
      <p:graphicFrame>
        <p:nvGraphicFramePr>
          <p:cNvPr id="4" name="Содержимое 3"/>
          <p:cNvGraphicFramePr>
            <a:graphicFrameLocks noGrp="1"/>
          </p:cNvGraphicFramePr>
          <p:nvPr>
            <p:ph idx="4294967295"/>
          </p:nvPr>
        </p:nvGraphicFramePr>
        <p:xfrm>
          <a:off x="8493125" y="7648575"/>
          <a:ext cx="650240" cy="1371600"/>
        </p:xfrm>
        <a:graphic>
          <a:graphicData uri="http://schemas.openxmlformats.org/drawingml/2006/table">
            <a:tbl>
              <a:tblPr/>
              <a:tblGrid>
                <a:gridCol w="162560">
                  <a:extLst>
                    <a:ext uri="{9D8B030D-6E8A-4147-A177-3AD203B41FA5}">
                      <a16:colId xmlns:a16="http://schemas.microsoft.com/office/drawing/2014/main" xmlns="" val="20000"/>
                    </a:ext>
                  </a:extLst>
                </a:gridCol>
                <a:gridCol w="162560">
                  <a:extLst>
                    <a:ext uri="{9D8B030D-6E8A-4147-A177-3AD203B41FA5}">
                      <a16:colId xmlns:a16="http://schemas.microsoft.com/office/drawing/2014/main" xmlns="" val="20001"/>
                    </a:ext>
                  </a:extLst>
                </a:gridCol>
                <a:gridCol w="162560">
                  <a:extLst>
                    <a:ext uri="{9D8B030D-6E8A-4147-A177-3AD203B41FA5}">
                      <a16:colId xmlns:a16="http://schemas.microsoft.com/office/drawing/2014/main" xmlns="" val="20002"/>
                    </a:ext>
                  </a:extLst>
                </a:gridCol>
                <a:gridCol w="162560">
                  <a:extLst>
                    <a:ext uri="{9D8B030D-6E8A-4147-A177-3AD203B41FA5}">
                      <a16:colId xmlns:a16="http://schemas.microsoft.com/office/drawing/2014/main" xmlns="" val="20003"/>
                    </a:ext>
                  </a:extLst>
                </a:gridCol>
              </a:tblGrid>
              <a:tr h="0">
                <a:tc>
                  <a:txBody>
                    <a:bodyPr/>
                    <a:lstStyle/>
                    <a:p>
                      <a:endParaRPr lang="ru-RU"/>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endParaRPr lang="ru-RU"/>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endParaRPr lang="ru-RU"/>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endParaRPr lang="ru-RU"/>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xmlns="" val="10000"/>
                  </a:ext>
                </a:extLst>
              </a:tr>
              <a:tr h="0">
                <a:tc>
                  <a:txBody>
                    <a:bodyPr/>
                    <a:lstStyle/>
                    <a:p>
                      <a:endParaRPr lang="ru-RU"/>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endParaRPr lang="ru-RU"/>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endParaRPr lang="ru-RU"/>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endParaRPr lang="ru-RU"/>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extLst>
                  <a:ext uri="{0D108BD9-81ED-4DB2-BD59-A6C34878D82A}">
                    <a16:rowId xmlns:a16="http://schemas.microsoft.com/office/drawing/2014/main" xmlns="" val="10001"/>
                  </a:ext>
                </a:extLst>
              </a:tr>
              <a:tr h="0">
                <a:tc>
                  <a:txBody>
                    <a:bodyPr/>
                    <a:lstStyle/>
                    <a:p>
                      <a:endParaRPr lang="ru-RU"/>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endParaRPr lang="ru-RU"/>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endParaRPr lang="ru-RU"/>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endParaRPr lang="ru-RU"/>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extLst>
                  <a:ext uri="{0D108BD9-81ED-4DB2-BD59-A6C34878D82A}">
                    <a16:rowId xmlns:a16="http://schemas.microsoft.com/office/drawing/2014/main" xmlns="" val="10002"/>
                  </a:ext>
                </a:extLst>
              </a:tr>
              <a:tr h="0">
                <a:tc>
                  <a:txBody>
                    <a:bodyPr/>
                    <a:lstStyle/>
                    <a:p>
                      <a:endParaRPr lang="ru-RU"/>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endParaRPr lang="ru-RU"/>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endParaRPr lang="ru-RU" dirty="0"/>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endParaRPr lang="ru-RU"/>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extLst>
                  <a:ext uri="{0D108BD9-81ED-4DB2-BD59-A6C34878D82A}">
                    <a16:rowId xmlns:a16="http://schemas.microsoft.com/office/drawing/2014/main" xmlns="" val="10003"/>
                  </a:ext>
                </a:extLst>
              </a:tr>
              <a:tr h="0">
                <a:tc>
                  <a:txBody>
                    <a:bodyPr/>
                    <a:lstStyle/>
                    <a:p>
                      <a:endParaRPr lang="ru-RU"/>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endParaRPr lang="ru-RU"/>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endParaRPr lang="ru-RU"/>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tc>
                  <a:txBody>
                    <a:bodyPr/>
                    <a:lstStyle/>
                    <a:p>
                      <a:endParaRPr lang="ru-RU" dirty="0"/>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3"/>
                      <a:tile tx="0" ty="0" sx="100000" sy="100000" flip="none" algn="tl"/>
                    </a:blipFill>
                  </a:tcPr>
                </a:tc>
                <a:extLst>
                  <a:ext uri="{0D108BD9-81ED-4DB2-BD59-A6C34878D82A}">
                    <a16:rowId xmlns:a16="http://schemas.microsoft.com/office/drawing/2014/main" xmlns="" val="10004"/>
                  </a:ext>
                </a:extLst>
              </a:tr>
            </a:tbl>
          </a:graphicData>
        </a:graphic>
      </p:graphicFrame>
      <p:sp>
        <p:nvSpPr>
          <p:cNvPr id="3" name="Прямоугольник 2"/>
          <p:cNvSpPr/>
          <p:nvPr/>
        </p:nvSpPr>
        <p:spPr>
          <a:xfrm>
            <a:off x="179512" y="116632"/>
            <a:ext cx="8715436" cy="5632311"/>
          </a:xfrm>
          <a:prstGeom prst="rect">
            <a:avLst/>
          </a:prstGeom>
        </p:spPr>
        <p:txBody>
          <a:bodyPr wrap="square">
            <a:spAutoFit/>
          </a:bodyPr>
          <a:lstStyle/>
          <a:p>
            <a:pPr algn="ctr">
              <a:spcAft>
                <a:spcPts val="0"/>
              </a:spcAft>
            </a:pPr>
            <a:r>
              <a:rPr lang="uk-UA" sz="2400" dirty="0" smtClean="0">
                <a:latin typeface="Times New Roman" panose="02020603050405020304" pitchFamily="18" charset="0"/>
                <a:ea typeface="Times New Roman" panose="02020603050405020304" pitchFamily="18" charset="0"/>
              </a:rPr>
              <a:t>      </a:t>
            </a:r>
            <a:r>
              <a:rPr lang="uk-UA" sz="3200" b="1" dirty="0" smtClean="0">
                <a:solidFill>
                  <a:srgbClr val="FF0000"/>
                </a:solidFill>
                <a:latin typeface="Times New Roman" panose="02020603050405020304" pitchFamily="18" charset="0"/>
                <a:ea typeface="Times New Roman" panose="02020603050405020304" pitchFamily="18" charset="0"/>
              </a:rPr>
              <a:t>Пріоритетними </a:t>
            </a:r>
            <a:r>
              <a:rPr lang="uk-UA" sz="3200" b="1" dirty="0">
                <a:solidFill>
                  <a:srgbClr val="FF0000"/>
                </a:solidFill>
                <a:latin typeface="Times New Roman" panose="02020603050405020304" pitchFamily="18" charset="0"/>
                <a:ea typeface="Times New Roman" panose="02020603050405020304" pitchFamily="18" charset="0"/>
              </a:rPr>
              <a:t>завданнями були</a:t>
            </a:r>
            <a:r>
              <a:rPr lang="uk-UA" sz="3200" b="1" dirty="0" smtClean="0">
                <a:solidFill>
                  <a:srgbClr val="FF0000"/>
                </a:solidFill>
                <a:latin typeface="Times New Roman" panose="02020603050405020304" pitchFamily="18" charset="0"/>
                <a:ea typeface="Times New Roman" panose="02020603050405020304" pitchFamily="18" charset="0"/>
              </a:rPr>
              <a:t>:</a:t>
            </a:r>
            <a:endParaRPr lang="uk-UA" sz="1600" b="1" dirty="0" smtClean="0">
              <a:solidFill>
                <a:srgbClr val="FF0000"/>
              </a:solidFill>
              <a:latin typeface="Times New Roman" panose="02020603050405020304" pitchFamily="18" charset="0"/>
              <a:ea typeface="Times New Roman" panose="02020603050405020304" pitchFamily="18" charset="0"/>
            </a:endParaRPr>
          </a:p>
          <a:p>
            <a:pPr algn="just">
              <a:spcAft>
                <a:spcPts val="0"/>
              </a:spcAft>
            </a:pPr>
            <a:endParaRPr lang="ru-RU" sz="1600" dirty="0">
              <a:solidFill>
                <a:srgbClr val="0000FF"/>
              </a:solidFill>
              <a:latin typeface="Times New Roman" panose="02020603050405020304" pitchFamily="18" charset="0"/>
              <a:ea typeface="Times New Roman" panose="02020603050405020304" pitchFamily="18" charset="0"/>
            </a:endParaRPr>
          </a:p>
          <a:p>
            <a:pPr marL="442913" lvl="1" indent="14288" algn="just"/>
            <a:r>
              <a:rPr lang="uk-UA" sz="2000" b="1" dirty="0" smtClean="0">
                <a:solidFill>
                  <a:srgbClr val="131131"/>
                </a:solidFill>
                <a:latin typeface="Times New Roman" panose="02020603050405020304" pitchFamily="18" charset="0"/>
                <a:cs typeface="Times New Roman" panose="02020603050405020304" pitchFamily="18" charset="0"/>
              </a:rPr>
              <a:t>1.</a:t>
            </a:r>
            <a:r>
              <a:rPr lang="uk-UA" sz="2400" b="1" dirty="0" smtClean="0">
                <a:solidFill>
                  <a:srgbClr val="131131"/>
                </a:solidFill>
                <a:latin typeface="Times New Roman" panose="02020603050405020304" pitchFamily="18" charset="0"/>
                <a:cs typeface="Times New Roman" panose="02020603050405020304" pitchFamily="18" charset="0"/>
              </a:rPr>
              <a:t>Розпочати роботу щодо формування сталих світоглядних орієнтирів та екологічної свідомості</a:t>
            </a:r>
          </a:p>
          <a:p>
            <a:pPr marL="442913" lvl="1" indent="14288" algn="just"/>
            <a:r>
              <a:rPr lang="uk-UA" sz="2400" b="1" dirty="0" smtClean="0">
                <a:solidFill>
                  <a:srgbClr val="131131"/>
                </a:solidFill>
                <a:latin typeface="Times New Roman" panose="02020603050405020304" pitchFamily="18" charset="0"/>
                <a:cs typeface="Times New Roman" panose="02020603050405020304" pitchFamily="18" charset="0"/>
              </a:rPr>
              <a:t>дошкільників засобами інноваційних форм екологічної</a:t>
            </a:r>
          </a:p>
          <a:p>
            <a:pPr marL="442913" lvl="1" indent="14288" algn="just"/>
            <a:r>
              <a:rPr lang="uk-UA" sz="2400" b="1" dirty="0" smtClean="0">
                <a:solidFill>
                  <a:srgbClr val="131131"/>
                </a:solidFill>
                <a:latin typeface="Times New Roman" panose="02020603050405020304" pitchFamily="18" charset="0"/>
                <a:cs typeface="Times New Roman" panose="02020603050405020304" pitchFamily="18" charset="0"/>
              </a:rPr>
              <a:t>освіти.</a:t>
            </a:r>
          </a:p>
          <a:p>
            <a:pPr marL="442913" lvl="1" indent="14288" algn="just"/>
            <a:r>
              <a:rPr lang="uk-UA" sz="2400" b="1" dirty="0" smtClean="0">
                <a:solidFill>
                  <a:srgbClr val="131131"/>
                </a:solidFill>
                <a:latin typeface="Times New Roman" panose="02020603050405020304" pitchFamily="18" charset="0"/>
                <a:cs typeface="Times New Roman" panose="02020603050405020304" pitchFamily="18" charset="0"/>
              </a:rPr>
              <a:t>2.Розвивати основи патріотичної свідомості дошкільників з високими </a:t>
            </a:r>
            <a:r>
              <a:rPr lang="uk-UA" sz="2400" b="1" dirty="0" err="1" smtClean="0">
                <a:solidFill>
                  <a:srgbClr val="131131"/>
                </a:solidFill>
                <a:latin typeface="Times New Roman" panose="02020603050405020304" pitchFamily="18" charset="0"/>
                <a:cs typeface="Times New Roman" panose="02020603050405020304" pitchFamily="18" charset="0"/>
              </a:rPr>
              <a:t>морально-</a:t>
            </a:r>
            <a:r>
              <a:rPr lang="uk-UA" sz="2400" b="1" dirty="0" smtClean="0">
                <a:solidFill>
                  <a:srgbClr val="131131"/>
                </a:solidFill>
                <a:latin typeface="Times New Roman" panose="02020603050405020304" pitchFamily="18" charset="0"/>
                <a:cs typeface="Times New Roman" panose="02020603050405020304" pitchFamily="18" charset="0"/>
              </a:rPr>
              <a:t> духовними якостями,навичками культури спілкування, знаннями про українську культуру та звичаї, як важливі чинники в </a:t>
            </a:r>
            <a:r>
              <a:rPr lang="uk-UA" sz="2400" b="1" dirty="0" err="1" smtClean="0">
                <a:solidFill>
                  <a:srgbClr val="131131"/>
                </a:solidFill>
                <a:latin typeface="Times New Roman" panose="02020603050405020304" pitchFamily="18" charset="0"/>
                <a:cs typeface="Times New Roman" panose="02020603050405020304" pitchFamily="18" charset="0"/>
              </a:rPr>
              <a:t>національно-</a:t>
            </a:r>
            <a:r>
              <a:rPr lang="uk-UA" sz="2400" b="1" dirty="0" smtClean="0">
                <a:solidFill>
                  <a:srgbClr val="131131"/>
                </a:solidFill>
                <a:latin typeface="Times New Roman" panose="02020603050405020304" pitchFamily="18" charset="0"/>
                <a:cs typeface="Times New Roman" panose="02020603050405020304" pitchFamily="18" charset="0"/>
              </a:rPr>
              <a:t> вихованні патріотичному вихованні.</a:t>
            </a:r>
          </a:p>
          <a:p>
            <a:pPr marL="442913" lvl="1" indent="14288" algn="just"/>
            <a:endParaRPr lang="uk-UA" sz="2400" b="1" dirty="0" smtClean="0">
              <a:solidFill>
                <a:srgbClr val="131131"/>
              </a:solidFill>
              <a:latin typeface="Times New Roman" panose="02020603050405020304" pitchFamily="18" charset="0"/>
              <a:cs typeface="Times New Roman" panose="02020603050405020304" pitchFamily="18" charset="0"/>
            </a:endParaRPr>
          </a:p>
          <a:p>
            <a:pPr marL="442913" lvl="1" indent="14288" algn="just"/>
            <a:r>
              <a:rPr lang="uk-UA" sz="2400" b="1" smtClean="0">
                <a:solidFill>
                  <a:srgbClr val="131131"/>
                </a:solidFill>
                <a:latin typeface="Times New Roman" panose="02020603050405020304" pitchFamily="18" charset="0"/>
                <a:cs typeface="Times New Roman" panose="02020603050405020304" pitchFamily="18" charset="0"/>
              </a:rPr>
              <a:t>3.Удосконалювати </a:t>
            </a:r>
            <a:r>
              <a:rPr lang="uk-UA" sz="2400" b="1" dirty="0" smtClean="0">
                <a:solidFill>
                  <a:srgbClr val="131131"/>
                </a:solidFill>
                <a:latin typeface="Times New Roman" panose="02020603050405020304" pitchFamily="18" charset="0"/>
                <a:cs typeface="Times New Roman" panose="02020603050405020304" pitchFamily="18" charset="0"/>
              </a:rPr>
              <a:t>комунікативно – мовленнєву компетентність дошкільників через усі напрямки освітнього процесу.  </a:t>
            </a:r>
            <a:endParaRPr lang="ru-RU" sz="2400" b="1" dirty="0">
              <a:solidFill>
                <a:srgbClr val="13113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85453162"/>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Фото\куточки укр\IMG_20151111_203419.JPG"/>
          <p:cNvPicPr/>
          <p:nvPr/>
        </p:nvPicPr>
        <p:blipFill>
          <a:blip r:embed="rId2"/>
          <a:stretch>
            <a:fillRect/>
          </a:stretch>
        </p:blipFill>
        <p:spPr bwMode="auto">
          <a:xfrm>
            <a:off x="0" y="0"/>
            <a:ext cx="9143998" cy="6857998"/>
          </a:xfrm>
          <a:prstGeom prst="rect">
            <a:avLst/>
          </a:prstGeom>
          <a:noFill/>
        </p:spPr>
      </p:pic>
    </p:spTree>
    <p:extLst>
      <p:ext uri="{BB962C8B-B14F-4D97-AF65-F5344CB8AC3E}">
        <p14:creationId xmlns:p14="http://schemas.microsoft.com/office/powerpoint/2010/main" xmlns="" val="3536190283"/>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20190423_115643.jpg"/>
          <p:cNvPicPr>
            <a:picLocks noGrp="1" noChangeAspect="1"/>
          </p:cNvPicPr>
          <p:nvPr>
            <p:ph type="pic" idx="1"/>
          </p:nvPr>
        </p:nvPicPr>
        <p:blipFill>
          <a:blip r:embed="rId2"/>
          <a:stretch>
            <a:fillRect/>
          </a:stretch>
        </p:blipFill>
        <p:spPr>
          <a:xfrm>
            <a:off x="0" y="0"/>
            <a:ext cx="9144000" cy="6858000"/>
          </a:xfr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20190423_115909.jpg"/>
          <p:cNvPicPr>
            <a:picLocks noGrp="1" noChangeAspect="1"/>
          </p:cNvPicPr>
          <p:nvPr>
            <p:ph type="pic" idx="1"/>
          </p:nvPr>
        </p:nvPicPr>
        <p:blipFill>
          <a:blip r:embed="rId2"/>
          <a:stretch>
            <a:fillRect/>
          </a:stretch>
        </p:blipFill>
        <p:spPr>
          <a:xfrm>
            <a:off x="0" y="0"/>
            <a:ext cx="9144000" cy="6858000"/>
          </a:xfr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20190423_120844.jpg"/>
          <p:cNvPicPr>
            <a:picLocks noGrp="1" noChangeAspect="1"/>
          </p:cNvPicPr>
          <p:nvPr>
            <p:ph type="pic" idx="1"/>
          </p:nvPr>
        </p:nvPicPr>
        <p:blipFill>
          <a:blip r:embed="rId2"/>
          <a:stretch>
            <a:fillRect/>
          </a:stretch>
        </p:blipFill>
        <p:spPr>
          <a:xfrm>
            <a:off x="930584" y="857250"/>
            <a:ext cx="7282831" cy="5143500"/>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Місце для зображення 6" descr="IMG-6a1bc11d9f6f5ab4b5c2a675913cdc38-V.jpg"/>
          <p:cNvPicPr>
            <a:picLocks noGrp="1" noChangeAspect="1"/>
          </p:cNvPicPr>
          <p:nvPr>
            <p:ph type="pic" idx="1"/>
          </p:nvPr>
        </p:nvPicPr>
        <p:blipFill>
          <a:blip r:embed="rId2"/>
          <a:stretch>
            <a:fillRect/>
          </a:stretch>
        </p:blipFill>
        <p:spPr>
          <a:xfrm>
            <a:off x="0" y="1"/>
            <a:ext cx="9144000" cy="6858000"/>
          </a:xfr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Місце для зображення 6" descr="IMG-6a1bc11d9f6f5ab4b5c2a675913cdc38-V.jpg"/>
          <p:cNvPicPr>
            <a:picLocks noGrp="1" noChangeAspect="1"/>
          </p:cNvPicPr>
          <p:nvPr>
            <p:ph type="pic" idx="1"/>
          </p:nvPr>
        </p:nvPicPr>
        <p:blipFill>
          <a:blip r:embed="rId2"/>
          <a:stretch>
            <a:fillRect/>
          </a:stretch>
        </p:blipFill>
        <p:spPr>
          <a:xfrm>
            <a:off x="0" y="1"/>
            <a:ext cx="9144000" cy="6858000"/>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0" y="142853"/>
            <a:ext cx="9144000" cy="6427914"/>
          </a:xfrm>
          <a:prstGeom prst="rect">
            <a:avLst/>
          </a:prstGeom>
        </p:spPr>
        <p:txBody>
          <a:bodyPr wrap="square">
            <a:spAutoFit/>
          </a:bodyPr>
          <a:lstStyle/>
          <a:p>
            <a:pPr algn="ctr">
              <a:lnSpc>
                <a:spcPct val="115000"/>
              </a:lnSpc>
              <a:spcAft>
                <a:spcPts val="0"/>
              </a:spcAft>
            </a:pPr>
            <a:r>
              <a:rPr lang="ru-RU" sz="22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Заклад </a:t>
            </a:r>
            <a:r>
              <a:rPr lang="ru-RU" sz="22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дошкільної</a:t>
            </a:r>
            <a:r>
              <a:rPr lang="ru-RU" sz="22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2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освіти</a:t>
            </a:r>
            <a:r>
              <a:rPr lang="ru-RU" sz="22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2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здійснює</a:t>
            </a:r>
            <a:r>
              <a:rPr lang="ru-RU" sz="22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свою діяльність </a:t>
            </a:r>
            <a:r>
              <a:rPr lang="ru-RU" sz="2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відповідно</a:t>
            </a:r>
            <a:r>
              <a:rPr lang="ru-RU" sz="2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до </a:t>
            </a:r>
            <a:r>
              <a:rPr lang="ru-RU" sz="2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нормативних</a:t>
            </a:r>
            <a:r>
              <a:rPr lang="ru-RU" sz="2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документів</a:t>
            </a:r>
            <a:r>
              <a:rPr lang="ru-RU" sz="22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та законодавчих актів </a:t>
            </a:r>
            <a:r>
              <a:rPr lang="ru-RU" sz="22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України</a:t>
            </a:r>
            <a:r>
              <a:rPr lang="ru-RU" sz="22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ctr">
              <a:lnSpc>
                <a:spcPct val="115000"/>
              </a:lnSpc>
              <a:spcAft>
                <a:spcPts val="0"/>
              </a:spcAft>
            </a:pPr>
            <a:endParaRPr lang="ru-RU" sz="2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sz="2000"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dirty="0" smtClean="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smtClean="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Конституції</a:t>
            </a:r>
            <a:r>
              <a:rPr lang="ru-RU" dirty="0" smtClean="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України</a:t>
            </a: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a:t>
            </a:r>
            <a:r>
              <a:rPr lang="ru-RU" dirty="0" smtClean="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dirty="0">
              <a:solidFill>
                <a:srgbClr val="0033CC"/>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dirty="0" smtClean="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Закону України «Про </a:t>
            </a:r>
            <a:r>
              <a:rPr lang="ru-RU" dirty="0" err="1">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освіту</a:t>
            </a:r>
            <a:r>
              <a:rPr lang="ru-RU" dirty="0" smtClean="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dirty="0">
              <a:solidFill>
                <a:srgbClr val="0033CC"/>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smtClean="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Закону </a:t>
            </a: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України «Про </a:t>
            </a:r>
            <a:r>
              <a:rPr lang="ru-RU" dirty="0" err="1">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дошкільну</a:t>
            </a: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освіту</a:t>
            </a:r>
            <a:r>
              <a:rPr lang="ru-RU" dirty="0" smtClean="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dirty="0">
              <a:solidFill>
                <a:srgbClr val="0033CC"/>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dirty="0" smtClean="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a:t>
            </a:r>
            <a:r>
              <a:rPr lang="ru-RU" dirty="0" err="1">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Положення</a:t>
            </a: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про </a:t>
            </a:r>
            <a:r>
              <a:rPr lang="ru-RU" dirty="0" err="1">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дошкільний</a:t>
            </a: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навчальний заклад</a:t>
            </a:r>
            <a:r>
              <a:rPr lang="ru-RU" dirty="0" smtClean="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dirty="0">
              <a:solidFill>
                <a:srgbClr val="0033CC"/>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dirty="0" smtClean="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Базового компоненту </a:t>
            </a:r>
            <a:r>
              <a:rPr lang="ru-RU" dirty="0" err="1">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дошкільної</a:t>
            </a: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освіти</a:t>
            </a: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smtClean="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України;</a:t>
            </a:r>
            <a:r>
              <a:rPr lang="uk-UA" dirty="0" smtClean="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dirty="0">
              <a:solidFill>
                <a:srgbClr val="0033CC"/>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smtClean="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Закону </a:t>
            </a: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України «Про </a:t>
            </a:r>
            <a:r>
              <a:rPr lang="ru-RU" dirty="0" err="1">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охорону</a:t>
            </a: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праці</a:t>
            </a:r>
            <a:r>
              <a:rPr lang="ru-RU" dirty="0" smtClean="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dirty="0">
              <a:solidFill>
                <a:srgbClr val="0033CC"/>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smtClean="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Закону </a:t>
            </a: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України «Про </a:t>
            </a:r>
            <a:r>
              <a:rPr lang="ru-RU" dirty="0" err="1">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дорожній</a:t>
            </a: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рух</a:t>
            </a:r>
            <a:r>
              <a:rPr lang="ru-RU" dirty="0" smtClean="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dirty="0">
              <a:solidFill>
                <a:srgbClr val="0033CC"/>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smtClean="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Закону </a:t>
            </a: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України «Про </a:t>
            </a:r>
            <a:r>
              <a:rPr lang="ru-RU" dirty="0" err="1">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відпустки</a:t>
            </a:r>
            <a:r>
              <a:rPr lang="ru-RU" dirty="0" smtClean="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dirty="0">
              <a:solidFill>
                <a:srgbClr val="0033CC"/>
              </a:solidFill>
              <a:latin typeface="Times New Roman" panose="02020603050405020304" pitchFamily="18" charset="0"/>
              <a:ea typeface="Calibri" panose="020F0502020204030204" pitchFamily="34" charset="0"/>
              <a:cs typeface="Times New Roman" panose="02020603050405020304" pitchFamily="18" charset="0"/>
            </a:endParaRPr>
          </a:p>
          <a:p>
            <a:pPr marL="257175" indent="-257175">
              <a:lnSpc>
                <a:spcPct val="115000"/>
              </a:lnSpc>
              <a:spcAft>
                <a:spcPts val="0"/>
              </a:spcAft>
              <a:buFontTx/>
              <a:buChar char="-"/>
            </a:pPr>
            <a:r>
              <a:rPr lang="ru-RU" dirty="0" smtClean="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Закону </a:t>
            </a: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України «Про </a:t>
            </a:r>
            <a:r>
              <a:rPr lang="ru-RU" dirty="0" err="1">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мови</a:t>
            </a:r>
            <a:r>
              <a:rPr lang="ru-RU" dirty="0" smtClean="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a:t>
            </a:r>
          </a:p>
          <a:p>
            <a:pPr marL="257175" indent="-257175" algn="just">
              <a:lnSpc>
                <a:spcPct val="115000"/>
              </a:lnSpc>
              <a:spcAft>
                <a:spcPts val="0"/>
              </a:spcAft>
              <a:buFontTx/>
              <a:buChar char="-"/>
            </a:pPr>
            <a:r>
              <a:rPr lang="ru-RU" dirty="0" err="1" smtClean="0">
                <a:solidFill>
                  <a:srgbClr val="0000FF"/>
                </a:solidFill>
                <a:latin typeface="Times New Roman" panose="02020603050405020304" pitchFamily="18" charset="0"/>
                <a:cs typeface="Times New Roman" panose="02020603050405020304" pitchFamily="18" charset="0"/>
              </a:rPr>
              <a:t>Санітарного</a:t>
            </a:r>
            <a:r>
              <a:rPr lang="ru-RU" dirty="0" smtClean="0">
                <a:solidFill>
                  <a:srgbClr val="0000FF"/>
                </a:solidFill>
                <a:latin typeface="Times New Roman" panose="02020603050405020304" pitchFamily="18" charset="0"/>
                <a:cs typeface="Times New Roman" panose="02020603050405020304" pitchFamily="18" charset="0"/>
              </a:rPr>
              <a:t> регламенту для </a:t>
            </a:r>
            <a:r>
              <a:rPr lang="ru-RU" dirty="0" err="1" smtClean="0">
                <a:solidFill>
                  <a:srgbClr val="0000FF"/>
                </a:solidFill>
                <a:latin typeface="Times New Roman" panose="02020603050405020304" pitchFamily="18" charset="0"/>
                <a:cs typeface="Times New Roman" panose="02020603050405020304" pitchFamily="18" charset="0"/>
              </a:rPr>
              <a:t>дошкільних</a:t>
            </a:r>
            <a:r>
              <a:rPr lang="ru-RU" dirty="0" smtClean="0">
                <a:solidFill>
                  <a:srgbClr val="0000FF"/>
                </a:solidFill>
                <a:latin typeface="Times New Roman" panose="02020603050405020304" pitchFamily="18" charset="0"/>
                <a:cs typeface="Times New Roman" panose="02020603050405020304" pitchFamily="18" charset="0"/>
              </a:rPr>
              <a:t> </a:t>
            </a:r>
            <a:r>
              <a:rPr lang="ru-RU" dirty="0" err="1" smtClean="0">
                <a:solidFill>
                  <a:srgbClr val="0000FF"/>
                </a:solidFill>
                <a:latin typeface="Times New Roman" panose="02020603050405020304" pitchFamily="18" charset="0"/>
                <a:cs typeface="Times New Roman" panose="02020603050405020304" pitchFamily="18" charset="0"/>
              </a:rPr>
              <a:t>навчальних</a:t>
            </a:r>
            <a:r>
              <a:rPr lang="ru-RU" dirty="0" smtClean="0">
                <a:solidFill>
                  <a:srgbClr val="0000FF"/>
                </a:solidFill>
                <a:latin typeface="Times New Roman" panose="02020603050405020304" pitchFamily="18" charset="0"/>
                <a:cs typeface="Times New Roman" panose="02020603050405020304" pitchFamily="18" charset="0"/>
              </a:rPr>
              <a:t> </a:t>
            </a:r>
            <a:r>
              <a:rPr lang="ru-RU" dirty="0" err="1" smtClean="0">
                <a:solidFill>
                  <a:srgbClr val="0000FF"/>
                </a:solidFill>
                <a:latin typeface="Times New Roman" panose="02020603050405020304" pitchFamily="18" charset="0"/>
                <a:cs typeface="Times New Roman" panose="02020603050405020304" pitchFamily="18" charset="0"/>
              </a:rPr>
              <a:t>закладів</a:t>
            </a:r>
            <a:r>
              <a:rPr lang="ru-RU" dirty="0" smtClean="0">
                <a:solidFill>
                  <a:srgbClr val="0000FF"/>
                </a:solidFill>
                <a:latin typeface="Times New Roman" panose="02020603050405020304" pitchFamily="18" charset="0"/>
                <a:cs typeface="Times New Roman" panose="02020603050405020304" pitchFamily="18" charset="0"/>
              </a:rPr>
              <a:t> (</a:t>
            </a:r>
            <a:r>
              <a:rPr lang="ru-RU" dirty="0" err="1" smtClean="0">
                <a:solidFill>
                  <a:srgbClr val="0000FF"/>
                </a:solidFill>
                <a:latin typeface="Times New Roman" panose="02020603050405020304" pitchFamily="18" charset="0"/>
                <a:cs typeface="Times New Roman" panose="02020603050405020304" pitchFamily="18" charset="0"/>
              </a:rPr>
              <a:t>затверджено</a:t>
            </a:r>
            <a:r>
              <a:rPr lang="ru-RU" dirty="0" smtClean="0">
                <a:solidFill>
                  <a:srgbClr val="0000FF"/>
                </a:solidFill>
                <a:latin typeface="Times New Roman" panose="02020603050405020304" pitchFamily="18" charset="0"/>
                <a:cs typeface="Times New Roman" panose="02020603050405020304" pitchFamily="18" charset="0"/>
              </a:rPr>
              <a:t> наказом </a:t>
            </a:r>
            <a:r>
              <a:rPr lang="ru-RU" dirty="0" err="1" smtClean="0">
                <a:solidFill>
                  <a:srgbClr val="0000FF"/>
                </a:solidFill>
                <a:latin typeface="Times New Roman" panose="02020603050405020304" pitchFamily="18" charset="0"/>
                <a:cs typeface="Times New Roman" panose="02020603050405020304" pitchFamily="18" charset="0"/>
              </a:rPr>
              <a:t>Міністерства</a:t>
            </a:r>
            <a:r>
              <a:rPr lang="ru-RU" dirty="0" smtClean="0">
                <a:solidFill>
                  <a:srgbClr val="0000FF"/>
                </a:solidFill>
                <a:latin typeface="Times New Roman" panose="02020603050405020304" pitchFamily="18" charset="0"/>
                <a:cs typeface="Times New Roman" panose="02020603050405020304" pitchFamily="18" charset="0"/>
              </a:rPr>
              <a:t> </a:t>
            </a:r>
            <a:r>
              <a:rPr lang="ru-RU" dirty="0" err="1" smtClean="0">
                <a:solidFill>
                  <a:srgbClr val="0000FF"/>
                </a:solidFill>
                <a:latin typeface="Times New Roman" panose="02020603050405020304" pitchFamily="18" charset="0"/>
                <a:cs typeface="Times New Roman" panose="02020603050405020304" pitchFamily="18" charset="0"/>
              </a:rPr>
              <a:t>охорони</a:t>
            </a:r>
            <a:r>
              <a:rPr lang="ru-RU" dirty="0" smtClean="0">
                <a:solidFill>
                  <a:srgbClr val="0000FF"/>
                </a:solidFill>
                <a:latin typeface="Times New Roman" panose="02020603050405020304" pitchFamily="18" charset="0"/>
                <a:cs typeface="Times New Roman" panose="02020603050405020304" pitchFamily="18" charset="0"/>
              </a:rPr>
              <a:t> здоров’я України </a:t>
            </a:r>
            <a:r>
              <a:rPr lang="ru-RU" dirty="0" err="1" smtClean="0">
                <a:solidFill>
                  <a:srgbClr val="0000FF"/>
                </a:solidFill>
                <a:latin typeface="Times New Roman" panose="02020603050405020304" pitchFamily="18" charset="0"/>
                <a:cs typeface="Times New Roman" panose="02020603050405020304" pitchFamily="18" charset="0"/>
              </a:rPr>
              <a:t>від</a:t>
            </a:r>
            <a:r>
              <a:rPr lang="ru-RU" dirty="0" smtClean="0">
                <a:solidFill>
                  <a:srgbClr val="0000FF"/>
                </a:solidFill>
                <a:latin typeface="Times New Roman" panose="02020603050405020304" pitchFamily="18" charset="0"/>
                <a:cs typeface="Times New Roman" panose="02020603050405020304" pitchFamily="18" charset="0"/>
              </a:rPr>
              <a:t> 24.03.2016 № 234),</a:t>
            </a:r>
          </a:p>
          <a:p>
            <a:pPr marL="257175" indent="-257175">
              <a:lnSpc>
                <a:spcPct val="115000"/>
              </a:lnSpc>
              <a:spcAft>
                <a:spcPts val="0"/>
              </a:spcAft>
              <a:buFontTx/>
              <a:buChar char="-"/>
            </a:pPr>
            <a:r>
              <a:rPr lang="ru-RU" dirty="0" smtClean="0">
                <a:solidFill>
                  <a:srgbClr val="0000FF"/>
                </a:solidFill>
                <a:latin typeface="Times New Roman" panose="02020603050405020304" pitchFamily="18" charset="0"/>
                <a:cs typeface="Times New Roman" panose="02020603050405020304" pitchFamily="18" charset="0"/>
              </a:rPr>
              <a:t>Указу Президента України </a:t>
            </a:r>
            <a:r>
              <a:rPr lang="ru-RU" dirty="0" err="1" smtClean="0">
                <a:solidFill>
                  <a:srgbClr val="0000FF"/>
                </a:solidFill>
                <a:latin typeface="Times New Roman" panose="02020603050405020304" pitchFamily="18" charset="0"/>
                <a:cs typeface="Times New Roman" panose="02020603050405020304" pitchFamily="18" charset="0"/>
              </a:rPr>
              <a:t>від</a:t>
            </a:r>
            <a:r>
              <a:rPr lang="ru-RU" dirty="0" smtClean="0">
                <a:solidFill>
                  <a:srgbClr val="0000FF"/>
                </a:solidFill>
                <a:latin typeface="Times New Roman" panose="02020603050405020304" pitchFamily="18" charset="0"/>
                <a:cs typeface="Times New Roman" panose="02020603050405020304" pitchFamily="18" charset="0"/>
              </a:rPr>
              <a:t> 13.10.2015 № 580/2015 «Про </a:t>
            </a:r>
            <a:r>
              <a:rPr lang="ru-RU" dirty="0" err="1" smtClean="0">
                <a:solidFill>
                  <a:srgbClr val="0000FF"/>
                </a:solidFill>
                <a:latin typeface="Times New Roman" panose="02020603050405020304" pitchFamily="18" charset="0"/>
                <a:cs typeface="Times New Roman" panose="02020603050405020304" pitchFamily="18" charset="0"/>
              </a:rPr>
              <a:t>стратегію</a:t>
            </a:r>
            <a:r>
              <a:rPr lang="ru-RU" dirty="0" smtClean="0">
                <a:solidFill>
                  <a:srgbClr val="0000FF"/>
                </a:solidFill>
                <a:latin typeface="Times New Roman" panose="02020603050405020304" pitchFamily="18" charset="0"/>
                <a:cs typeface="Times New Roman" panose="02020603050405020304" pitchFamily="18" charset="0"/>
              </a:rPr>
              <a:t> </a:t>
            </a:r>
            <a:r>
              <a:rPr lang="ru-RU" dirty="0" err="1" smtClean="0">
                <a:solidFill>
                  <a:srgbClr val="0000FF"/>
                </a:solidFill>
                <a:latin typeface="Times New Roman" panose="02020603050405020304" pitchFamily="18" charset="0"/>
                <a:cs typeface="Times New Roman" panose="02020603050405020304" pitchFamily="18" charset="0"/>
              </a:rPr>
              <a:t>національно-патріотичного</a:t>
            </a:r>
            <a:r>
              <a:rPr lang="ru-RU" dirty="0" smtClean="0">
                <a:solidFill>
                  <a:srgbClr val="0000FF"/>
                </a:solidFill>
                <a:latin typeface="Times New Roman" panose="02020603050405020304" pitchFamily="18" charset="0"/>
                <a:cs typeface="Times New Roman" panose="02020603050405020304" pitchFamily="18" charset="0"/>
              </a:rPr>
              <a:t> </a:t>
            </a:r>
            <a:r>
              <a:rPr lang="ru-RU" dirty="0" err="1" smtClean="0">
                <a:solidFill>
                  <a:srgbClr val="0000FF"/>
                </a:solidFill>
                <a:latin typeface="Times New Roman" panose="02020603050405020304" pitchFamily="18" charset="0"/>
                <a:cs typeface="Times New Roman" panose="02020603050405020304" pitchFamily="18" charset="0"/>
              </a:rPr>
              <a:t>виховання</a:t>
            </a:r>
            <a:r>
              <a:rPr lang="ru-RU" dirty="0" smtClean="0">
                <a:solidFill>
                  <a:srgbClr val="0000FF"/>
                </a:solidFill>
                <a:latin typeface="Times New Roman" panose="02020603050405020304" pitchFamily="18" charset="0"/>
                <a:cs typeface="Times New Roman" panose="02020603050405020304" pitchFamily="18" charset="0"/>
              </a:rPr>
              <a:t> дітей та </a:t>
            </a:r>
            <a:r>
              <a:rPr lang="ru-RU" dirty="0" err="1" smtClean="0">
                <a:solidFill>
                  <a:srgbClr val="0000FF"/>
                </a:solidFill>
                <a:latin typeface="Times New Roman" panose="02020603050405020304" pitchFamily="18" charset="0"/>
                <a:cs typeface="Times New Roman" panose="02020603050405020304" pitchFamily="18" charset="0"/>
              </a:rPr>
              <a:t>молоді</a:t>
            </a:r>
            <a:r>
              <a:rPr lang="ru-RU" dirty="0" smtClean="0">
                <a:solidFill>
                  <a:srgbClr val="0000FF"/>
                </a:solidFill>
                <a:latin typeface="Times New Roman" panose="02020603050405020304" pitchFamily="18" charset="0"/>
                <a:cs typeface="Times New Roman" panose="02020603050405020304" pitchFamily="18" charset="0"/>
              </a:rPr>
              <a:t> на 2016-2020 роки»,</a:t>
            </a:r>
            <a:endParaRPr lang="ru-RU" dirty="0" smtClean="0">
              <a:solidFill>
                <a:srgbClr val="0033CC"/>
              </a:solidFill>
              <a:latin typeface="Times New Roman" panose="02020603050405020304" pitchFamily="18" charset="0"/>
              <a:ea typeface="Calibri" panose="020F0502020204030204" pitchFamily="34" charset="0"/>
              <a:cs typeface="Times New Roman" panose="02020603050405020304" pitchFamily="18" charset="0"/>
            </a:endParaRPr>
          </a:p>
          <a:p>
            <a:pPr marL="257175" indent="-257175">
              <a:lnSpc>
                <a:spcPct val="115000"/>
              </a:lnSpc>
              <a:spcAft>
                <a:spcPts val="0"/>
              </a:spcAft>
              <a:buFontTx/>
              <a:buChar char="-"/>
            </a:pPr>
            <a:r>
              <a:rPr lang="ru-RU" dirty="0" err="1" smtClean="0">
                <a:solidFill>
                  <a:srgbClr val="0033CC"/>
                </a:solidFill>
                <a:latin typeface="Times New Roman" panose="02020603050405020304" pitchFamily="18" charset="0"/>
                <a:ea typeface="Calibri" panose="020F0502020204030204" pitchFamily="34" charset="0"/>
                <a:cs typeface="Times New Roman" panose="02020603050405020304" pitchFamily="18" charset="0"/>
              </a:rPr>
              <a:t>Конвенції</a:t>
            </a:r>
            <a:r>
              <a:rPr lang="ru-RU" dirty="0" smtClean="0">
                <a:solidFill>
                  <a:srgbClr val="0033CC"/>
                </a:solidFill>
                <a:latin typeface="Times New Roman" panose="02020603050405020304" pitchFamily="18" charset="0"/>
                <a:ea typeface="Calibri" panose="020F0502020204030204" pitchFamily="34" charset="0"/>
                <a:cs typeface="Times New Roman" panose="02020603050405020304" pitchFamily="18" charset="0"/>
              </a:rPr>
              <a:t> ООН про права дитини; </a:t>
            </a:r>
          </a:p>
          <a:p>
            <a:pPr marL="257175" indent="-257175">
              <a:lnSpc>
                <a:spcPct val="115000"/>
              </a:lnSpc>
              <a:buFontTx/>
              <a:buChar char="-"/>
            </a:pP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а </a:t>
            </a:r>
            <a:r>
              <a:rPr lang="ru-RU" dirty="0" err="1">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також</a:t>
            </a: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відповідно</a:t>
            </a: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dirty="0" err="1">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власного</a:t>
            </a: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Статуту, та </a:t>
            </a:r>
            <a:r>
              <a:rPr lang="ru-RU" dirty="0" err="1">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річного</a:t>
            </a:r>
            <a:r>
              <a:rPr lang="ru-RU" dirty="0">
                <a:solidFill>
                  <a:srgbClr val="0033CC"/>
                </a:solidFill>
                <a:latin typeface="Times New Roman" panose="02020603050405020304" pitchFamily="18" charset="0"/>
                <a:ea typeface="Times New Roman" panose="02020603050405020304" pitchFamily="18" charset="0"/>
                <a:cs typeface="Times New Roman" panose="02020603050405020304" pitchFamily="18" charset="0"/>
              </a:rPr>
              <a:t> плану роботи.</a:t>
            </a:r>
            <a:endParaRPr lang="ru-RU" dirty="0">
              <a:solidFill>
                <a:srgbClr val="0033CC"/>
              </a:solidFill>
              <a:latin typeface="Times New Roman" panose="02020603050405020304" pitchFamily="18" charset="0"/>
              <a:ea typeface="Calibri" panose="020F0502020204030204" pitchFamily="34" charset="0"/>
              <a:cs typeface="Times New Roman" panose="02020603050405020304" pitchFamily="18" charset="0"/>
            </a:endParaRPr>
          </a:p>
          <a:p>
            <a:pPr marL="257175" indent="-257175">
              <a:lnSpc>
                <a:spcPct val="115000"/>
              </a:lnSpc>
              <a:spcAft>
                <a:spcPts val="0"/>
              </a:spcAft>
              <a:buFontTx/>
              <a:buChar char="-"/>
            </a:pPr>
            <a:endParaRPr lang="ru-RU" sz="2000" dirty="0">
              <a:latin typeface="Bookman Old Style" panose="0205060405050502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223740583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IMG_0793.JPG"/>
          <p:cNvPicPr>
            <a:picLocks noGrp="1" noChangeAspect="1"/>
          </p:cNvPicPr>
          <p:nvPr>
            <p:ph type="pic" idx="1"/>
          </p:nvPr>
        </p:nvPicPr>
        <p:blipFill>
          <a:blip r:embed="rId2"/>
          <a:stretch>
            <a:fillRect/>
          </a:stretch>
        </p:blipFill>
        <p:spPr>
          <a:xfrm>
            <a:off x="0" y="0"/>
            <a:ext cx="9144000" cy="6858000"/>
          </a:xfr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IMG_0793.JPG"/>
          <p:cNvPicPr>
            <a:picLocks noGrp="1" noChangeAspect="1"/>
          </p:cNvPicPr>
          <p:nvPr>
            <p:ph type="pic" idx="1"/>
          </p:nvPr>
        </p:nvPicPr>
        <p:blipFill>
          <a:blip r:embed="rId2"/>
          <a:stretch>
            <a:fillRect/>
          </a:stretch>
        </p:blipFill>
        <p:spPr>
          <a:xfrm>
            <a:off x="642910" y="357166"/>
            <a:ext cx="7643866" cy="5715039"/>
          </a:xfr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IMG_0803.JPG"/>
          <p:cNvPicPr>
            <a:picLocks noGrp="1" noChangeAspect="1"/>
          </p:cNvPicPr>
          <p:nvPr>
            <p:ph type="pic" idx="1"/>
          </p:nvPr>
        </p:nvPicPr>
        <p:blipFill>
          <a:blip r:embed="rId2" cstate="print"/>
          <a:stretch>
            <a:fillRect/>
          </a:stretch>
        </p:blipFill>
        <p:spPr>
          <a:xfrm>
            <a:off x="0" y="0"/>
            <a:ext cx="9144000" cy="6858000"/>
          </a:xfr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IMG_0803.JPG"/>
          <p:cNvPicPr>
            <a:picLocks noGrp="1" noChangeAspect="1"/>
          </p:cNvPicPr>
          <p:nvPr>
            <p:ph type="pic" idx="1"/>
          </p:nvPr>
        </p:nvPicPr>
        <p:blipFill>
          <a:blip r:embed="rId2" cstate="print"/>
          <a:stretch>
            <a:fillRect/>
          </a:stretch>
        </p:blipFill>
        <p:spPr>
          <a:xfrm>
            <a:off x="1143000" y="857250"/>
            <a:ext cx="6858000" cy="5143500"/>
          </a:xfr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20190103_112744.jpg"/>
          <p:cNvPicPr>
            <a:picLocks noGrp="1" noChangeAspect="1"/>
          </p:cNvPicPr>
          <p:nvPr>
            <p:ph type="pic" idx="1"/>
          </p:nvPr>
        </p:nvPicPr>
        <p:blipFill>
          <a:blip r:embed="rId2"/>
          <a:stretch>
            <a:fillRect/>
          </a:stretch>
        </p:blipFill>
        <p:spPr>
          <a:xfrm>
            <a:off x="0" y="857250"/>
            <a:ext cx="9144000" cy="5143500"/>
          </a:xfr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20190103_113032.jpg"/>
          <p:cNvPicPr>
            <a:picLocks noGrp="1" noChangeAspect="1"/>
          </p:cNvPicPr>
          <p:nvPr>
            <p:ph type="pic" idx="1"/>
          </p:nvPr>
        </p:nvPicPr>
        <p:blipFill>
          <a:blip r:embed="rId2"/>
          <a:stretch>
            <a:fillRect/>
          </a:stretch>
        </p:blipFill>
        <p:spPr>
          <a:xfrm>
            <a:off x="0" y="0"/>
            <a:ext cx="9144000" cy="6858000"/>
          </a:xfr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20190103_113032.jpg"/>
          <p:cNvPicPr>
            <a:picLocks noGrp="1" noChangeAspect="1"/>
          </p:cNvPicPr>
          <p:nvPr>
            <p:ph type="pic" idx="1"/>
          </p:nvPr>
        </p:nvPicPr>
        <p:blipFill>
          <a:blip r:embed="rId2" cstate="print"/>
          <a:stretch>
            <a:fillRect/>
          </a:stretch>
        </p:blipFill>
        <p:spPr>
          <a:xfrm>
            <a:off x="2000250" y="1500187"/>
            <a:ext cx="5143500" cy="3857625"/>
          </a:xfr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IMG-37ba79b7bcfcdf2f42ced6b4bbdb3702-V.jpg"/>
          <p:cNvPicPr>
            <a:picLocks noGrp="1" noChangeAspect="1"/>
          </p:cNvPicPr>
          <p:nvPr>
            <p:ph type="pic" idx="1"/>
          </p:nvPr>
        </p:nvPicPr>
        <p:blipFill>
          <a:blip r:embed="rId2" cstate="print"/>
          <a:stretch>
            <a:fillRect/>
          </a:stretch>
        </p:blipFill>
        <p:spPr>
          <a:xfrm>
            <a:off x="0" y="0"/>
            <a:ext cx="9144000" cy="6858000"/>
          </a:xfr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20190502_104708.jpg"/>
          <p:cNvPicPr>
            <a:picLocks noGrp="1" noChangeAspect="1"/>
          </p:cNvPicPr>
          <p:nvPr>
            <p:ph type="pic" idx="1"/>
          </p:nvPr>
        </p:nvPicPr>
        <p:blipFill>
          <a:blip r:embed="rId2" cstate="print"/>
          <a:stretch>
            <a:fillRect/>
          </a:stretch>
        </p:blipFill>
        <p:spPr>
          <a:xfrm>
            <a:off x="0" y="0"/>
            <a:ext cx="9144000" cy="6858000"/>
          </a:xfr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DSC_6035.JPG"/>
          <p:cNvPicPr>
            <a:picLocks noGrp="1" noChangeAspect="1"/>
          </p:cNvPicPr>
          <p:nvPr>
            <p:ph type="pic" idx="1"/>
          </p:nvPr>
        </p:nvPicPr>
        <p:blipFill>
          <a:blip r:embed="rId2" cstate="print"/>
          <a:srcRect l="5556" r="5556"/>
          <a:stretch>
            <a:fillRect/>
          </a:stretch>
        </p:blipFill>
        <p:spPr>
          <a:xfrm>
            <a:off x="0" y="0"/>
            <a:ext cx="9144000" cy="6858000"/>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ctrTitle" sz="quarter"/>
          </p:nvPr>
        </p:nvSpPr>
        <p:spPr>
          <a:xfrm>
            <a:off x="457200" y="836712"/>
            <a:ext cx="8229600" cy="6021288"/>
          </a:xfrm>
          <a:noFill/>
        </p:spPr>
        <p:txBody>
          <a:bodyPr>
            <a:normAutofit fontScale="90000"/>
          </a:bodyPr>
          <a:lstStyle/>
          <a:p>
            <a:pPr>
              <a:defRPr/>
            </a:pPr>
            <a:r>
              <a:rPr lang="uk-UA" sz="3200" dirty="0" smtClean="0">
                <a:effectLst/>
              </a:rPr>
              <a:t/>
            </a:r>
            <a:br>
              <a:rPr lang="uk-UA" sz="3200" dirty="0" smtClean="0">
                <a:effectLst/>
              </a:rPr>
            </a:br>
            <a:r>
              <a:rPr lang="uk-UA" sz="3200" dirty="0" smtClean="0">
                <a:effectLst/>
              </a:rPr>
              <a:t/>
            </a:r>
            <a:br>
              <a:rPr lang="uk-UA" sz="3200" dirty="0" smtClean="0">
                <a:effectLst/>
              </a:rPr>
            </a:br>
            <a:r>
              <a:rPr lang="uk-UA" sz="3200" dirty="0" smtClean="0">
                <a:effectLst/>
              </a:rPr>
              <a:t/>
            </a:r>
            <a:br>
              <a:rPr lang="uk-UA" sz="3200" dirty="0" smtClean="0">
                <a:effectLst/>
              </a:rPr>
            </a:br>
            <a:r>
              <a:rPr lang="uk-UA" sz="3200" dirty="0" smtClean="0">
                <a:effectLst/>
              </a:rPr>
              <a:t/>
            </a:r>
            <a:br>
              <a:rPr lang="uk-UA" sz="3200" dirty="0" smtClean="0">
                <a:effectLst/>
              </a:rPr>
            </a:br>
            <a:r>
              <a:rPr lang="uk-UA" sz="3200" dirty="0" smtClean="0">
                <a:effectLst/>
              </a:rPr>
              <a:t/>
            </a:r>
            <a:br>
              <a:rPr lang="uk-UA" sz="3200" dirty="0" smtClean="0">
                <a:effectLst/>
              </a:rPr>
            </a:br>
            <a:r>
              <a:rPr lang="uk-UA" sz="3200" dirty="0">
                <a:effectLst/>
              </a:rPr>
              <a:t/>
            </a:r>
            <a:br>
              <a:rPr lang="uk-UA" sz="3200" dirty="0">
                <a:effectLst/>
              </a:rPr>
            </a:br>
            <a:r>
              <a:rPr lang="uk-UA" sz="3200" dirty="0" smtClean="0">
                <a:effectLst/>
              </a:rPr>
              <a:t/>
            </a:r>
            <a:br>
              <a:rPr lang="uk-UA" sz="3200" dirty="0" smtClean="0">
                <a:effectLst/>
              </a:rPr>
            </a:br>
            <a:r>
              <a:rPr lang="uk-UA" sz="3200" dirty="0">
                <a:effectLst/>
              </a:rPr>
              <a:t/>
            </a:r>
            <a:br>
              <a:rPr lang="uk-UA" sz="3200" dirty="0">
                <a:effectLst/>
              </a:rPr>
            </a:br>
            <a:r>
              <a:rPr lang="uk-UA" sz="4000" dirty="0" smtClean="0">
                <a:ln w="9000" cmpd="sng">
                  <a:solidFill>
                    <a:schemeClr val="accent4">
                      <a:shade val="50000"/>
                      <a:satMod val="120000"/>
                    </a:schemeClr>
                  </a:solidFill>
                  <a:prstDash val="solid"/>
                </a:ln>
                <a:solidFill>
                  <a:srgbClr val="002060"/>
                </a:solidFill>
                <a:effectLst>
                  <a:reflection blurRad="12700" stA="28000" endPos="45000" dist="1000" dir="5400000" sy="-100000" algn="bl" rotWithShape="0"/>
                </a:effectLst>
              </a:rPr>
              <a:t>Головною метою закладу дошкільної освіти -</a:t>
            </a:r>
            <a:r>
              <a:rPr lang="uk-UA" sz="3200" dirty="0">
                <a:effectLst/>
              </a:rPr>
              <a:t/>
            </a:r>
            <a:br>
              <a:rPr lang="uk-UA" sz="3200" dirty="0">
                <a:effectLst/>
              </a:rPr>
            </a:br>
            <a:r>
              <a:rPr lang="uk-UA" sz="3200" dirty="0" smtClean="0">
                <a:effectLst/>
              </a:rPr>
              <a:t/>
            </a:r>
            <a:br>
              <a:rPr lang="uk-UA" sz="3200" dirty="0" smtClean="0">
                <a:effectLst/>
              </a:rPr>
            </a:br>
            <a:r>
              <a:rPr lang="uk-UA" sz="3200" dirty="0" smtClean="0">
                <a:effectLst/>
              </a:rPr>
              <a:t/>
            </a:r>
            <a:br>
              <a:rPr lang="uk-UA" sz="3200" dirty="0" smtClean="0">
                <a:effectLst/>
              </a:rPr>
            </a:br>
            <a:r>
              <a:rPr lang="uk-UA" sz="3200" dirty="0">
                <a:effectLst/>
              </a:rPr>
              <a:t/>
            </a:r>
            <a:br>
              <a:rPr lang="uk-UA" sz="3200" dirty="0">
                <a:effectLst/>
              </a:rPr>
            </a:br>
            <a:r>
              <a:rPr lang="uk-UA" sz="3600" dirty="0" smtClean="0">
                <a:solidFill>
                  <a:srgbClr val="0000FF"/>
                </a:solidFill>
                <a:effectLst/>
              </a:rPr>
              <a:t/>
            </a:r>
            <a:br>
              <a:rPr lang="uk-UA" sz="3600" dirty="0" smtClean="0">
                <a:solidFill>
                  <a:srgbClr val="0000FF"/>
                </a:solidFill>
                <a:effectLst/>
              </a:rPr>
            </a:br>
            <a:r>
              <a:rPr lang="uk-UA" sz="3600" dirty="0" smtClean="0">
                <a:solidFill>
                  <a:srgbClr val="0000FF"/>
                </a:solidFill>
                <a:effectLst/>
              </a:rPr>
              <a:t/>
            </a:r>
            <a:br>
              <a:rPr lang="uk-UA" sz="3600" dirty="0" smtClean="0">
                <a:solidFill>
                  <a:srgbClr val="0000FF"/>
                </a:solidFill>
                <a:effectLst/>
              </a:rPr>
            </a:br>
            <a:r>
              <a:rPr lang="ru-RU" sz="4000" dirty="0">
                <a:solidFill>
                  <a:srgbClr val="0000FF"/>
                </a:solidFill>
                <a:effectLst/>
                <a:latin typeface="Bookman Old Style" panose="02050604050505020204" pitchFamily="18" charset="0"/>
              </a:rPr>
              <a:t/>
            </a:r>
            <a:br>
              <a:rPr lang="ru-RU" sz="4000" dirty="0">
                <a:solidFill>
                  <a:srgbClr val="0000FF"/>
                </a:solidFill>
                <a:effectLst/>
                <a:latin typeface="Bookman Old Style" panose="02050604050505020204" pitchFamily="18" charset="0"/>
              </a:rPr>
            </a:br>
            <a:r>
              <a:rPr lang="uk-UA" sz="4000" b="1" i="1" dirty="0" smtClean="0">
                <a:solidFill>
                  <a:srgbClr val="0000FF"/>
                </a:solidFill>
                <a:effectLst/>
              </a:rPr>
              <a:t/>
            </a:r>
            <a:br>
              <a:rPr lang="uk-UA" sz="4000" b="1" i="1" dirty="0" smtClean="0">
                <a:solidFill>
                  <a:srgbClr val="0000FF"/>
                </a:solidFill>
                <a:effectLst/>
              </a:rPr>
            </a:br>
            <a:r>
              <a:rPr lang="uk-UA" sz="3200" b="1" i="1" dirty="0" smtClean="0">
                <a:solidFill>
                  <a:srgbClr val="002060"/>
                </a:solidFill>
                <a:effectLst/>
              </a:rPr>
              <a:t/>
            </a:r>
            <a:br>
              <a:rPr lang="uk-UA" sz="3200" b="1" i="1" dirty="0" smtClean="0">
                <a:solidFill>
                  <a:srgbClr val="002060"/>
                </a:solidFill>
                <a:effectLst/>
              </a:rPr>
            </a:br>
            <a:r>
              <a:rPr lang="uk-UA" sz="3200" b="1" i="1" dirty="0" smtClean="0">
                <a:solidFill>
                  <a:srgbClr val="002060"/>
                </a:solidFill>
                <a:effectLst/>
              </a:rPr>
              <a:t/>
            </a:r>
            <a:br>
              <a:rPr lang="uk-UA" sz="3200" b="1" i="1" dirty="0" smtClean="0">
                <a:solidFill>
                  <a:srgbClr val="002060"/>
                </a:solidFill>
                <a:effectLst/>
              </a:rPr>
            </a:br>
            <a:endParaRPr lang="ru-RU" sz="4000" dirty="0" smtClean="0">
              <a:solidFill>
                <a:srgbClr val="002060"/>
              </a:solidFill>
              <a:effectLst/>
              <a:latin typeface="Times New Roman" pitchFamily="18" charset="0"/>
              <a:cs typeface="Times New Roman" pitchFamily="18" charset="0"/>
            </a:endParaRPr>
          </a:p>
        </p:txBody>
      </p:sp>
      <p:sp>
        <p:nvSpPr>
          <p:cNvPr id="20482" name="Rectangle 5"/>
          <p:cNvSpPr>
            <a:spLocks noChangeArrowheads="1"/>
          </p:cNvSpPr>
          <p:nvPr/>
        </p:nvSpPr>
        <p:spPr bwMode="auto">
          <a:xfrm>
            <a:off x="2438400" y="2819400"/>
            <a:ext cx="4572000" cy="915988"/>
          </a:xfrm>
          <a:prstGeom prst="rect">
            <a:avLst/>
          </a:prstGeom>
          <a:noFill/>
          <a:ln w="9525">
            <a:noFill/>
            <a:miter lim="800000"/>
            <a:headEnd/>
            <a:tailEnd/>
          </a:ln>
        </p:spPr>
        <p:txBody>
          <a:bodyPr>
            <a:spAutoFit/>
          </a:bodyPr>
          <a:lstStyle/>
          <a:p>
            <a:r>
              <a:rPr lang="ru-RU" b="1" dirty="0">
                <a:latin typeface="Arial" charset="0"/>
              </a:rPr>
              <a:t>   </a:t>
            </a:r>
          </a:p>
          <a:p>
            <a:endParaRPr lang="ru-RU" b="1" dirty="0">
              <a:latin typeface="Arial" charset="0"/>
            </a:endParaRPr>
          </a:p>
          <a:p>
            <a:endParaRPr lang="ru-RU" b="1" dirty="0">
              <a:solidFill>
                <a:srgbClr val="002060"/>
              </a:solidFill>
              <a:latin typeface="Times New Roman" pitchFamily="18" charset="0"/>
              <a:cs typeface="Times New Roman" pitchFamily="18" charset="0"/>
            </a:endParaRPr>
          </a:p>
        </p:txBody>
      </p:sp>
      <p:sp>
        <p:nvSpPr>
          <p:cNvPr id="2" name="Прямоугольник 1"/>
          <p:cNvSpPr/>
          <p:nvPr/>
        </p:nvSpPr>
        <p:spPr>
          <a:xfrm>
            <a:off x="1214519" y="2492896"/>
            <a:ext cx="7499176" cy="3754874"/>
          </a:xfrm>
          <a:prstGeom prst="rect">
            <a:avLst/>
          </a:prstGeom>
        </p:spPr>
        <p:txBody>
          <a:bodyPr wrap="square">
            <a:spAutoFit/>
          </a:bodyPr>
          <a:lstStyle/>
          <a:p>
            <a:pPr algn="just"/>
            <a:r>
              <a:rPr lang="uk-UA" sz="3400" dirty="0">
                <a:solidFill>
                  <a:srgbClr val="131131"/>
                </a:solidFill>
                <a:latin typeface="Times New Roman" panose="02020603050405020304" pitchFamily="18" charset="0"/>
                <a:cs typeface="Times New Roman" panose="02020603050405020304" pitchFamily="18" charset="0"/>
              </a:rPr>
              <a:t>є забезпечення реалізації права громадян на здобуття дошкільної освіти, задоволення потреб громадян у нагляді, догляді та оздоровленні дітей, створення умов для їх фізичного, розумового і духовного розвитку. </a:t>
            </a:r>
            <a:endParaRPr lang="ru-RU" sz="3400" dirty="0">
              <a:solidFill>
                <a:srgbClr val="131131"/>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2000" fill="hold"/>
                                        <p:tgtEl>
                                          <p:spTgt spid="7170"/>
                                        </p:tgtEl>
                                        <p:attrNameLst>
                                          <p:attrName>ppt_w</p:attrName>
                                        </p:attrNameLst>
                                      </p:cBhvr>
                                      <p:tavLst>
                                        <p:tav tm="0">
                                          <p:val>
                                            <p:strVal val="#ppt_w+.3"/>
                                          </p:val>
                                        </p:tav>
                                        <p:tav tm="100000">
                                          <p:val>
                                            <p:strVal val="#ppt_w"/>
                                          </p:val>
                                        </p:tav>
                                      </p:tavLst>
                                    </p:anim>
                                    <p:anim calcmode="lin" valueType="num">
                                      <p:cBhvr>
                                        <p:cTn id="8" dur="2000" fill="hold"/>
                                        <p:tgtEl>
                                          <p:spTgt spid="7170"/>
                                        </p:tgtEl>
                                        <p:attrNameLst>
                                          <p:attrName>ppt_h</p:attrName>
                                        </p:attrNameLst>
                                      </p:cBhvr>
                                      <p:tavLst>
                                        <p:tav tm="0">
                                          <p:val>
                                            <p:strVal val="#ppt_h"/>
                                          </p:val>
                                        </p:tav>
                                        <p:tav tm="100000">
                                          <p:val>
                                            <p:strVal val="#ppt_h"/>
                                          </p:val>
                                        </p:tav>
                                      </p:tavLst>
                                    </p:anim>
                                    <p:animEffect transition="in" filter="fade">
                                      <p:cBhvr>
                                        <p:cTn id="9"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DSC_5305.JPG"/>
          <p:cNvPicPr>
            <a:picLocks noGrp="1" noChangeAspect="1"/>
          </p:cNvPicPr>
          <p:nvPr>
            <p:ph type="pic" idx="1"/>
          </p:nvPr>
        </p:nvPicPr>
        <p:blipFill>
          <a:blip r:embed="rId2" cstate="print"/>
          <a:srcRect l="5556" r="5556"/>
          <a:stretch>
            <a:fillRect/>
          </a:stretch>
        </p:blipFill>
        <p:spPr>
          <a:xfrm>
            <a:off x="0" y="0"/>
            <a:ext cx="9144000" cy="6858000"/>
          </a:xfr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DSC_5325.JPG"/>
          <p:cNvPicPr>
            <a:picLocks noGrp="1" noChangeAspect="1"/>
          </p:cNvPicPr>
          <p:nvPr>
            <p:ph type="pic" idx="1"/>
          </p:nvPr>
        </p:nvPicPr>
        <p:blipFill>
          <a:blip r:embed="rId2" cstate="print"/>
          <a:stretch>
            <a:fillRect/>
          </a:stretch>
        </p:blipFill>
        <p:spPr>
          <a:xfrm>
            <a:off x="0" y="0"/>
            <a:ext cx="9144000" cy="6858000"/>
          </a:xfr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DSC_5274.JPG"/>
          <p:cNvPicPr>
            <a:picLocks noGrp="1" noChangeAspect="1"/>
          </p:cNvPicPr>
          <p:nvPr>
            <p:ph type="pic" idx="1"/>
          </p:nvPr>
        </p:nvPicPr>
        <p:blipFill>
          <a:blip r:embed="rId2"/>
          <a:stretch>
            <a:fillRect/>
          </a:stretch>
        </p:blipFill>
        <p:spPr>
          <a:xfrm>
            <a:off x="797388" y="381000"/>
            <a:ext cx="7549224" cy="6095999"/>
          </a:xfr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Місце для зображення 7" descr="IMG-dc0d74534c06cf708502ae4b758627e1-V.jpg"/>
          <p:cNvPicPr>
            <a:picLocks noGrp="1" noChangeAspect="1"/>
          </p:cNvPicPr>
          <p:nvPr>
            <p:ph type="pic" idx="1"/>
          </p:nvPr>
        </p:nvPicPr>
        <p:blipFill>
          <a:blip r:embed="rId2" cstate="print"/>
          <a:stretch>
            <a:fillRect/>
          </a:stretch>
        </p:blipFill>
        <p:spPr>
          <a:xfrm>
            <a:off x="642910" y="446463"/>
            <a:ext cx="7858180" cy="5893635"/>
          </a:xfr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20190507_110430.jpg"/>
          <p:cNvPicPr>
            <a:picLocks noGrp="1" noChangeAspect="1"/>
          </p:cNvPicPr>
          <p:nvPr>
            <p:ph type="pic" idx="1"/>
          </p:nvPr>
        </p:nvPicPr>
        <p:blipFill>
          <a:blip r:embed="rId2" cstate="print"/>
          <a:stretch>
            <a:fillRect/>
          </a:stretch>
        </p:blipFill>
        <p:spPr>
          <a:xfrm>
            <a:off x="0" y="857250"/>
            <a:ext cx="9144000" cy="5143500"/>
          </a:xfr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P90426-101838.jpg"/>
          <p:cNvPicPr>
            <a:picLocks noGrp="1" noChangeAspect="1"/>
          </p:cNvPicPr>
          <p:nvPr>
            <p:ph type="pic" idx="1"/>
          </p:nvPr>
        </p:nvPicPr>
        <p:blipFill>
          <a:blip r:embed="rId2" cstate="print"/>
          <a:stretch>
            <a:fillRect/>
          </a:stretch>
        </p:blipFill>
        <p:spPr>
          <a:xfrm>
            <a:off x="0" y="0"/>
            <a:ext cx="9144000" cy="6858000"/>
          </a:xfr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DSC_6745.JPG"/>
          <p:cNvPicPr>
            <a:picLocks noGrp="1" noChangeAspect="1"/>
          </p:cNvPicPr>
          <p:nvPr>
            <p:ph type="pic" idx="1"/>
          </p:nvPr>
        </p:nvPicPr>
        <p:blipFill>
          <a:blip r:embed="rId2" cstate="print"/>
          <a:stretch>
            <a:fillRect/>
          </a:stretch>
        </p:blipFill>
        <p:spPr>
          <a:xfrm>
            <a:off x="0" y="0"/>
            <a:ext cx="9144000" cy="6858000"/>
          </a:xfr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IMG_20190515_094407.jpg"/>
          <p:cNvPicPr>
            <a:picLocks noGrp="1" noChangeAspect="1"/>
          </p:cNvPicPr>
          <p:nvPr>
            <p:ph type="pic" idx="1"/>
          </p:nvPr>
        </p:nvPicPr>
        <p:blipFill>
          <a:blip r:embed="rId2" cstate="print"/>
          <a:srcRect/>
          <a:stretch>
            <a:fillRect/>
          </a:stretch>
        </p:blipFill>
        <p:spPr>
          <a:xfrm>
            <a:off x="0" y="0"/>
            <a:ext cx="9144000" cy="6858000"/>
          </a:xfr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Фото\группа №1\Режимные моменты 12.01.2017\DSC_4312.JPG"/>
          <p:cNvPicPr/>
          <p:nvPr/>
        </p:nvPicPr>
        <p:blipFill>
          <a:blip r:embed="rId2" cstate="print"/>
          <a:stretch>
            <a:fillRect/>
          </a:stretch>
        </p:blipFill>
        <p:spPr bwMode="auto">
          <a:xfrm>
            <a:off x="0" y="331611"/>
            <a:ext cx="9143999" cy="6194777"/>
          </a:xfrm>
          <a:prstGeom prst="rect">
            <a:avLst/>
          </a:prstGeom>
          <a:noFill/>
        </p:spPr>
      </p:pic>
    </p:spTree>
    <p:extLst>
      <p:ext uri="{BB962C8B-B14F-4D97-AF65-F5344CB8AC3E}">
        <p14:creationId xmlns:p14="http://schemas.microsoft.com/office/powerpoint/2010/main" xmlns="" val="1725660171"/>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Місце для зображення 7" descr="IMG_20190522_101718.jpg"/>
          <p:cNvPicPr>
            <a:picLocks noGrp="1" noChangeAspect="1"/>
          </p:cNvPicPr>
          <p:nvPr>
            <p:ph type="pic" idx="1"/>
          </p:nvPr>
        </p:nvPicPr>
        <p:blipFill>
          <a:blip r:embed="rId2" cstate="print"/>
          <a:srcRect t="1852" b="1852"/>
          <a:stretch>
            <a:fillRect/>
          </a:stretch>
        </p:blipFill>
        <p:spPr>
          <a:xfrm>
            <a:off x="0" y="0"/>
            <a:ext cx="9144000" cy="6858000"/>
          </a:xfrm>
        </p:spPr>
      </p:pic>
    </p:spTree>
    <p:extLst>
      <p:ext uri="{BB962C8B-B14F-4D97-AF65-F5344CB8AC3E}">
        <p14:creationId xmlns:p14="http://schemas.microsoft.com/office/powerpoint/2010/main" xmlns="" val="3850658001"/>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3" name="Rectangle 3"/>
          <p:cNvSpPr>
            <a:spLocks noGrp="1" noChangeArrowheads="1"/>
          </p:cNvSpPr>
          <p:nvPr>
            <p:ph type="subTitle" sz="quarter" idx="1"/>
          </p:nvPr>
        </p:nvSpPr>
        <p:spPr>
          <a:xfrm>
            <a:off x="1259632" y="928670"/>
            <a:ext cx="6741392" cy="5500726"/>
          </a:xfrm>
          <a:noFill/>
        </p:spPr>
        <p:txBody>
          <a:bodyPr>
            <a:normAutofit/>
          </a:bodyPr>
          <a:lstStyle/>
          <a:p>
            <a:pPr algn="l">
              <a:buNone/>
            </a:pPr>
            <a:r>
              <a:rPr lang="ru-RU" sz="3200" dirty="0">
                <a:solidFill>
                  <a:srgbClr val="131131"/>
                </a:solidFill>
                <a:effectLst/>
                <a:latin typeface="Times New Roman" panose="02020603050405020304" pitchFamily="18" charset="0"/>
                <a:cs typeface="Times New Roman" panose="02020603050405020304" pitchFamily="18" charset="0"/>
              </a:rPr>
              <a:t>Д</a:t>
            </a:r>
            <a:r>
              <a:rPr lang="uk-UA" sz="3200" dirty="0" err="1" smtClean="0">
                <a:solidFill>
                  <a:srgbClr val="131131"/>
                </a:solidFill>
                <a:effectLst/>
                <a:latin typeface="Times New Roman" panose="02020603050405020304" pitchFamily="18" charset="0"/>
                <a:cs typeface="Times New Roman" panose="02020603050405020304" pitchFamily="18" charset="0"/>
              </a:rPr>
              <a:t>аний</a:t>
            </a:r>
            <a:r>
              <a:rPr lang="uk-UA" sz="3200" dirty="0" smtClean="0">
                <a:solidFill>
                  <a:srgbClr val="131131"/>
                </a:solidFill>
                <a:effectLst/>
                <a:latin typeface="Times New Roman" panose="02020603050405020304" pitchFamily="18" charset="0"/>
                <a:cs typeface="Times New Roman" panose="02020603050405020304" pitchFamily="18" charset="0"/>
              </a:rPr>
              <a:t> </a:t>
            </a:r>
            <a:r>
              <a:rPr lang="uk-UA" sz="3200" dirty="0">
                <a:solidFill>
                  <a:srgbClr val="131131"/>
                </a:solidFill>
                <a:effectLst/>
                <a:latin typeface="Times New Roman" panose="02020603050405020304" pitchFamily="18" charset="0"/>
                <a:cs typeface="Times New Roman" panose="02020603050405020304" pitchFamily="18" charset="0"/>
              </a:rPr>
              <a:t>звіт зроблений на підставі наказу Міністерства освіти і науки України </a:t>
            </a:r>
            <a:r>
              <a:rPr lang="uk-UA" sz="3200" dirty="0" smtClean="0">
                <a:solidFill>
                  <a:srgbClr val="131131"/>
                </a:solidFill>
                <a:effectLst/>
                <a:latin typeface="Times New Roman" panose="02020603050405020304" pitchFamily="18" charset="0"/>
                <a:cs typeface="Times New Roman" panose="02020603050405020304" pitchFamily="18" charset="0"/>
              </a:rPr>
              <a:t> </a:t>
            </a:r>
            <a:r>
              <a:rPr lang="uk-UA" sz="3200" dirty="0">
                <a:solidFill>
                  <a:srgbClr val="131131"/>
                </a:solidFill>
                <a:effectLst/>
                <a:latin typeface="Times New Roman" panose="02020603050405020304" pitchFamily="18" charset="0"/>
                <a:cs typeface="Times New Roman" panose="02020603050405020304" pitchFamily="18" charset="0"/>
              </a:rPr>
              <a:t>від 23.03.2005 р. № </a:t>
            </a:r>
            <a:r>
              <a:rPr lang="uk-UA" sz="3200" dirty="0" smtClean="0">
                <a:solidFill>
                  <a:srgbClr val="131131"/>
                </a:solidFill>
                <a:effectLst/>
                <a:latin typeface="Times New Roman" panose="02020603050405020304" pitchFamily="18" charset="0"/>
                <a:cs typeface="Times New Roman" panose="02020603050405020304" pitchFamily="18" charset="0"/>
              </a:rPr>
              <a:t>178.</a:t>
            </a:r>
          </a:p>
          <a:p>
            <a:pPr algn="l">
              <a:buNone/>
            </a:pPr>
            <a:r>
              <a:rPr lang="uk-UA" sz="3200" dirty="0" smtClean="0">
                <a:solidFill>
                  <a:srgbClr val="131131"/>
                </a:solidFill>
                <a:effectLst/>
                <a:latin typeface="Times New Roman" panose="02020603050405020304" pitchFamily="18" charset="0"/>
                <a:cs typeface="Times New Roman" panose="02020603050405020304" pitchFamily="18" charset="0"/>
              </a:rPr>
              <a:t> </a:t>
            </a:r>
            <a:r>
              <a:rPr lang="uk-UA" sz="3200" dirty="0">
                <a:solidFill>
                  <a:srgbClr val="131131"/>
                </a:solidFill>
                <a:effectLst/>
                <a:latin typeface="Times New Roman" panose="02020603050405020304" pitchFamily="18" charset="0"/>
                <a:cs typeface="Times New Roman" panose="02020603050405020304" pitchFamily="18" charset="0"/>
              </a:rPr>
              <a:t>З</a:t>
            </a:r>
            <a:r>
              <a:rPr lang="uk-UA" sz="3200" dirty="0" smtClean="0">
                <a:solidFill>
                  <a:srgbClr val="131131"/>
                </a:solidFill>
                <a:effectLst/>
                <a:latin typeface="Times New Roman" panose="02020603050405020304" pitchFamily="18" charset="0"/>
                <a:cs typeface="Times New Roman" panose="02020603050405020304" pitchFamily="18" charset="0"/>
              </a:rPr>
              <a:t>міст </a:t>
            </a:r>
            <a:r>
              <a:rPr lang="uk-UA" sz="3200" dirty="0">
                <a:solidFill>
                  <a:srgbClr val="131131"/>
                </a:solidFill>
                <a:effectLst/>
                <a:latin typeface="Times New Roman" panose="02020603050405020304" pitchFamily="18" charset="0"/>
                <a:cs typeface="Times New Roman" panose="02020603050405020304" pitchFamily="18" charset="0"/>
              </a:rPr>
              <a:t>звіту зроблений на підставі «Положення про порядок звітування керівників дошкільних загальноосвітніх та професійно-технічних навчальних закладів перед педколективом та громадськістю».</a:t>
            </a:r>
            <a:endParaRPr lang="ru-RU" sz="3200" dirty="0">
              <a:solidFill>
                <a:srgbClr val="131131"/>
              </a:solidFill>
              <a:effectLst/>
              <a:latin typeface="Times New Roman" panose="02020603050405020304" pitchFamily="18" charset="0"/>
              <a:cs typeface="Times New Roman" panose="02020603050405020304" pitchFamily="18" charset="0"/>
            </a:endParaRPr>
          </a:p>
          <a:p>
            <a:pPr algn="l">
              <a:buFont typeface="Wingdings" pitchFamily="2" charset="2"/>
              <a:buNone/>
            </a:pPr>
            <a:endParaRPr lang="uk-UA" sz="2800" b="1" dirty="0" smtClean="0">
              <a:solidFill>
                <a:srgbClr val="131131"/>
              </a:solidFill>
              <a:effectLst/>
              <a:latin typeface="Times New Roman" pitchFamily="18" charset="0"/>
            </a:endParaRPr>
          </a:p>
        </p:txBody>
      </p:sp>
    </p:spTree>
    <p:extLst>
      <p:ext uri="{BB962C8B-B14F-4D97-AF65-F5344CB8AC3E}">
        <p14:creationId xmlns:p14="http://schemas.microsoft.com/office/powerpoint/2010/main" xmlns="" val="4278897760"/>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Місце для зображення 19" descr="IMG_20190522_101741.jpg"/>
          <p:cNvPicPr>
            <a:picLocks noGrp="1" noChangeAspect="1"/>
          </p:cNvPicPr>
          <p:nvPr>
            <p:ph type="pic" idx="1"/>
          </p:nvPr>
        </p:nvPicPr>
        <p:blipFill>
          <a:blip r:embed="rId2" cstate="print"/>
          <a:srcRect/>
          <a:stretch>
            <a:fillRect/>
          </a:stretch>
        </p:blipFill>
        <p:spPr>
          <a:xfrm>
            <a:off x="0" y="0"/>
            <a:ext cx="9144000" cy="6858000"/>
          </a:xfrm>
        </p:spPr>
      </p:pic>
    </p:spTree>
    <p:extLst>
      <p:ext uri="{BB962C8B-B14F-4D97-AF65-F5344CB8AC3E}">
        <p14:creationId xmlns:p14="http://schemas.microsoft.com/office/powerpoint/2010/main" xmlns="" val="3850658001"/>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Місце для зображення 5" descr="20190522_103959.jpg"/>
          <p:cNvPicPr>
            <a:picLocks noGrp="1" noChangeAspect="1"/>
          </p:cNvPicPr>
          <p:nvPr>
            <p:ph type="pic" idx="1"/>
          </p:nvPr>
        </p:nvPicPr>
        <p:blipFill>
          <a:blip r:embed="rId2" cstate="print"/>
          <a:stretch>
            <a:fillRect/>
          </a:stretch>
        </p:blipFill>
        <p:spPr>
          <a:xfrm>
            <a:off x="285720" y="1089405"/>
            <a:ext cx="8572560" cy="4822065"/>
          </a:xfrm>
        </p:spPr>
      </p:pic>
    </p:spTree>
    <p:extLst>
      <p:ext uri="{BB962C8B-B14F-4D97-AF65-F5344CB8AC3E}">
        <p14:creationId xmlns:p14="http://schemas.microsoft.com/office/powerpoint/2010/main" xmlns="" val="3850658001"/>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20190522_104936.jpg"/>
          <p:cNvPicPr>
            <a:picLocks noGrp="1" noChangeAspect="1"/>
          </p:cNvPicPr>
          <p:nvPr>
            <p:ph type="pic" idx="1"/>
          </p:nvPr>
        </p:nvPicPr>
        <p:blipFill>
          <a:blip r:embed="rId2" cstate="print"/>
          <a:stretch>
            <a:fillRect/>
          </a:stretch>
        </p:blipFill>
        <p:spPr>
          <a:xfrm>
            <a:off x="714348" y="928670"/>
            <a:ext cx="7715304" cy="5072098"/>
          </a:xfr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Диаграмма 2"/>
          <p:cNvGraphicFramePr/>
          <p:nvPr/>
        </p:nvGraphicFramePr>
        <p:xfrm>
          <a:off x="0" y="0"/>
          <a:ext cx="9144000" cy="6858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214283" y="1500175"/>
          <a:ext cx="8643995" cy="5143536"/>
        </p:xfrm>
        <a:graphic>
          <a:graphicData uri="http://schemas.openxmlformats.org/drawingml/2006/table">
            <a:tbl>
              <a:tblPr/>
              <a:tblGrid>
                <a:gridCol w="1224367"/>
                <a:gridCol w="877581"/>
                <a:gridCol w="878466"/>
                <a:gridCol w="1008510"/>
                <a:gridCol w="1008510"/>
                <a:gridCol w="751960"/>
                <a:gridCol w="1008510"/>
                <a:gridCol w="1008510"/>
                <a:gridCol w="877581"/>
              </a:tblGrid>
              <a:tr h="922289">
                <a:tc>
                  <a:txBody>
                    <a:bodyPr/>
                    <a:lstStyle/>
                    <a:p>
                      <a:pPr marL="36195" algn="ctr">
                        <a:spcAft>
                          <a:spcPts val="0"/>
                        </a:spcAft>
                      </a:pPr>
                      <a:r>
                        <a:rPr lang="uk-UA" sz="1000" b="1">
                          <a:latin typeface="Times New Roman"/>
                          <a:ea typeface="Times New Roman"/>
                          <a:cs typeface="Times New Roman"/>
                        </a:rPr>
                        <a:t>Освітні лінії</a:t>
                      </a:r>
                      <a:endParaRPr lang="ru-RU" sz="1200">
                        <a:latin typeface="Times New Roman"/>
                        <a:ea typeface="Times New Roman"/>
                        <a:cs typeface="Times New Roman"/>
                      </a:endParaRPr>
                    </a:p>
                  </a:txBody>
                  <a:tcPr marL="67525" marR="6752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36195" algn="ctr">
                        <a:spcAft>
                          <a:spcPts val="0"/>
                        </a:spcAft>
                      </a:pPr>
                      <a:r>
                        <a:rPr lang="uk-UA" sz="1000" b="1">
                          <a:latin typeface="Times New Roman"/>
                          <a:ea typeface="Times New Roman"/>
                          <a:cs typeface="Times New Roman"/>
                        </a:rPr>
                        <a:t>Особис</a:t>
                      </a:r>
                      <a:endParaRPr lang="ru-RU" sz="1200">
                        <a:latin typeface="Times New Roman"/>
                        <a:ea typeface="Times New Roman"/>
                        <a:cs typeface="Times New Roman"/>
                      </a:endParaRPr>
                    </a:p>
                    <a:p>
                      <a:pPr marL="36195" algn="ctr">
                        <a:spcAft>
                          <a:spcPts val="0"/>
                        </a:spcAft>
                      </a:pPr>
                      <a:r>
                        <a:rPr lang="uk-UA" sz="1000" b="1">
                          <a:latin typeface="Times New Roman"/>
                          <a:ea typeface="Times New Roman"/>
                          <a:cs typeface="Times New Roman"/>
                        </a:rPr>
                        <a:t>тість дитини</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36195" algn="ctr">
                        <a:spcAft>
                          <a:spcPts val="0"/>
                        </a:spcAft>
                      </a:pPr>
                      <a:r>
                        <a:rPr lang="uk-UA" sz="1000" b="1">
                          <a:latin typeface="Times New Roman"/>
                          <a:ea typeface="Calibri"/>
                          <a:cs typeface="Times New Roman"/>
                        </a:rPr>
                        <a:t>Дитина в соціумі</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36195" algn="ctr">
                        <a:spcAft>
                          <a:spcPts val="0"/>
                        </a:spcAft>
                      </a:pPr>
                      <a:r>
                        <a:rPr lang="uk-UA" sz="1000" b="1">
                          <a:latin typeface="Times New Roman"/>
                          <a:ea typeface="Calibri"/>
                          <a:cs typeface="Times New Roman"/>
                        </a:rPr>
                        <a:t>Дитина</a:t>
                      </a:r>
                      <a:endParaRPr lang="ru-RU" sz="1200">
                        <a:latin typeface="Times New Roman"/>
                        <a:ea typeface="Times New Roman"/>
                        <a:cs typeface="Times New Roman"/>
                      </a:endParaRPr>
                    </a:p>
                    <a:p>
                      <a:pPr marL="36195" algn="ctr">
                        <a:spcAft>
                          <a:spcPts val="0"/>
                        </a:spcAft>
                      </a:pPr>
                      <a:r>
                        <a:rPr lang="uk-UA" sz="1000" b="1">
                          <a:latin typeface="Times New Roman"/>
                          <a:ea typeface="Calibri"/>
                          <a:cs typeface="Times New Roman"/>
                        </a:rPr>
                        <a:t>у природ</a:t>
                      </a:r>
                      <a:endParaRPr lang="ru-RU" sz="1200">
                        <a:latin typeface="Times New Roman"/>
                        <a:ea typeface="Times New Roman"/>
                        <a:cs typeface="Times New Roman"/>
                      </a:endParaRPr>
                    </a:p>
                    <a:p>
                      <a:pPr marL="36195" algn="ctr">
                        <a:spcAft>
                          <a:spcPts val="0"/>
                        </a:spcAft>
                      </a:pPr>
                      <a:r>
                        <a:rPr lang="uk-UA" sz="1000" b="1">
                          <a:latin typeface="Times New Roman"/>
                          <a:ea typeface="Calibri"/>
                          <a:cs typeface="Times New Roman"/>
                        </a:rPr>
                        <a:t>ному довкіллі</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36195" algn="ctr">
                        <a:spcAft>
                          <a:spcPts val="0"/>
                        </a:spcAft>
                      </a:pPr>
                      <a:r>
                        <a:rPr lang="uk-UA" sz="1000" b="1">
                          <a:latin typeface="Times New Roman"/>
                          <a:ea typeface="Calibri"/>
                          <a:cs typeface="Times New Roman"/>
                        </a:rPr>
                        <a:t>Дитина в світі культури</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36195" algn="ctr">
                        <a:spcAft>
                          <a:spcPts val="0"/>
                        </a:spcAft>
                      </a:pPr>
                      <a:r>
                        <a:rPr lang="uk-UA" sz="1000" b="1">
                          <a:latin typeface="Times New Roman"/>
                          <a:ea typeface="Calibri"/>
                          <a:cs typeface="Times New Roman"/>
                        </a:rPr>
                        <a:t>Гра дитини</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30480" algn="ctr">
                        <a:spcAft>
                          <a:spcPts val="0"/>
                        </a:spcAft>
                      </a:pPr>
                      <a:r>
                        <a:rPr lang="uk-UA" sz="1000" b="1">
                          <a:latin typeface="Times New Roman"/>
                          <a:ea typeface="Calibri"/>
                          <a:cs typeface="Times New Roman"/>
                        </a:rPr>
                        <a:t>Дитина в сенсорно-пізнаваль</a:t>
                      </a:r>
                      <a:endParaRPr lang="ru-RU" sz="1200">
                        <a:latin typeface="Times New Roman"/>
                        <a:ea typeface="Times New Roman"/>
                        <a:cs typeface="Times New Roman"/>
                      </a:endParaRPr>
                    </a:p>
                    <a:p>
                      <a:pPr marL="36195" algn="ctr">
                        <a:spcAft>
                          <a:spcPts val="0"/>
                        </a:spcAft>
                      </a:pPr>
                      <a:r>
                        <a:rPr lang="uk-UA" sz="1000" b="1">
                          <a:latin typeface="Times New Roman"/>
                          <a:ea typeface="Calibri"/>
                          <a:cs typeface="Times New Roman"/>
                        </a:rPr>
                        <a:t>ному просторі</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36195" algn="ctr">
                        <a:spcAft>
                          <a:spcPts val="0"/>
                        </a:spcAft>
                      </a:pPr>
                      <a:r>
                        <a:rPr lang="uk-UA" sz="1000" b="1">
                          <a:latin typeface="Times New Roman"/>
                          <a:ea typeface="Calibri"/>
                          <a:cs typeface="Times New Roman"/>
                        </a:rPr>
                        <a:t>Мовлення дитини</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36195" algn="ctr">
                        <a:spcAft>
                          <a:spcPts val="0"/>
                        </a:spcAft>
                      </a:pPr>
                      <a:r>
                        <a:rPr lang="uk-UA" sz="1000" b="1">
                          <a:latin typeface="Times New Roman"/>
                          <a:ea typeface="Times New Roman"/>
                          <a:cs typeface="Times New Roman"/>
                        </a:rPr>
                        <a:t>Загаль</a:t>
                      </a:r>
                      <a:endParaRPr lang="ru-RU" sz="1200">
                        <a:latin typeface="Times New Roman"/>
                        <a:ea typeface="Times New Roman"/>
                        <a:cs typeface="Times New Roman"/>
                      </a:endParaRPr>
                    </a:p>
                    <a:p>
                      <a:pPr marL="36195" algn="ctr">
                        <a:spcAft>
                          <a:spcPts val="0"/>
                        </a:spcAft>
                      </a:pPr>
                      <a:r>
                        <a:rPr lang="uk-UA" sz="1000" b="1">
                          <a:latin typeface="Times New Roman"/>
                          <a:ea typeface="Times New Roman"/>
                          <a:cs typeface="Times New Roman"/>
                        </a:rPr>
                        <a:t>ний показ</a:t>
                      </a:r>
                      <a:endParaRPr lang="ru-RU" sz="1200">
                        <a:latin typeface="Times New Roman"/>
                        <a:ea typeface="Times New Roman"/>
                        <a:cs typeface="Times New Roman"/>
                      </a:endParaRPr>
                    </a:p>
                    <a:p>
                      <a:pPr marL="36195" algn="ctr">
                        <a:spcAft>
                          <a:spcPts val="0"/>
                        </a:spcAft>
                      </a:pPr>
                      <a:r>
                        <a:rPr lang="uk-UA" sz="1000" b="1">
                          <a:latin typeface="Times New Roman"/>
                          <a:ea typeface="Times New Roman"/>
                          <a:cs typeface="Times New Roman"/>
                        </a:rPr>
                        <a:t>ник</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83435">
                <a:tc>
                  <a:txBody>
                    <a:bodyPr/>
                    <a:lstStyle/>
                    <a:p>
                      <a:pPr marL="36195" algn="ctr">
                        <a:spcAft>
                          <a:spcPts val="0"/>
                        </a:spcAft>
                      </a:pPr>
                      <a:r>
                        <a:rPr lang="uk-UA" sz="1000" b="1">
                          <a:latin typeface="Times New Roman"/>
                          <a:ea typeface="Times New Roman"/>
                          <a:cs typeface="Times New Roman"/>
                        </a:rPr>
                        <a:t>Термін оцінювання</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r>
              <a:tr h="966749">
                <a:tc>
                  <a:txBody>
                    <a:bodyPr/>
                    <a:lstStyle/>
                    <a:p>
                      <a:pPr marL="36195">
                        <a:spcAft>
                          <a:spcPts val="0"/>
                        </a:spcAft>
                      </a:pPr>
                      <a:r>
                        <a:rPr lang="uk-UA" sz="1000" b="1">
                          <a:latin typeface="Times New Roman"/>
                          <a:ea typeface="Times New Roman"/>
                          <a:cs typeface="Times New Roman"/>
                        </a:rPr>
                        <a:t>І півріччя</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75%</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82%</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87%</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77%</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80%</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85%</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76%</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82%</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64316">
                <a:tc>
                  <a:txBody>
                    <a:bodyPr/>
                    <a:lstStyle/>
                    <a:p>
                      <a:pPr marL="36195">
                        <a:spcAft>
                          <a:spcPts val="0"/>
                        </a:spcAft>
                      </a:pPr>
                      <a:r>
                        <a:rPr lang="uk-UA" sz="1000" b="1">
                          <a:latin typeface="Times New Roman"/>
                          <a:ea typeface="Times New Roman"/>
                          <a:cs typeface="Times New Roman"/>
                        </a:rPr>
                        <a:t>ІІ півріччя</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98%</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96%</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98%</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98%</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97%</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98%</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83%</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95%</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06747">
                <a:tc>
                  <a:txBody>
                    <a:bodyPr/>
                    <a:lstStyle/>
                    <a:p>
                      <a:pPr marL="36195">
                        <a:spcAft>
                          <a:spcPts val="0"/>
                        </a:spcAft>
                      </a:pPr>
                      <a:r>
                        <a:rPr lang="uk-UA" sz="1000" b="1">
                          <a:latin typeface="Times New Roman"/>
                          <a:ea typeface="Times New Roman"/>
                          <a:cs typeface="Times New Roman"/>
                        </a:rPr>
                        <a:t>Динаміка</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+13%</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+8%</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+11%</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+11%</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+17%</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+13%</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a:latin typeface="Times New Roman"/>
                          <a:ea typeface="Times New Roman"/>
                          <a:cs typeface="Times New Roman"/>
                        </a:rPr>
                        <a:t>+7%</a:t>
                      </a:r>
                      <a:endParaRPr lang="ru-RU" sz="120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pPr>
                      <a:r>
                        <a:rPr lang="uk-UA" sz="1200" dirty="0">
                          <a:latin typeface="Times New Roman"/>
                          <a:ea typeface="Times New Roman"/>
                          <a:cs typeface="Times New Roman"/>
                        </a:rPr>
                        <a:t>+11%</a:t>
                      </a:r>
                      <a:endParaRPr lang="ru-RU" sz="1200" dirty="0">
                        <a:latin typeface="Times New Roman"/>
                        <a:ea typeface="Times New Roman"/>
                        <a:cs typeface="Times New Roman"/>
                      </a:endParaRPr>
                    </a:p>
                  </a:txBody>
                  <a:tcPr marL="67525" marR="6752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6865" name="Rectangle 1"/>
          <p:cNvSpPr>
            <a:spLocks noChangeArrowheads="1"/>
          </p:cNvSpPr>
          <p:nvPr/>
        </p:nvSpPr>
        <p:spPr bwMode="auto">
          <a:xfrm>
            <a:off x="285720" y="357166"/>
            <a:ext cx="8643967"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ctr" defTabSz="914400" rtl="0" eaLnBrk="1" fontAlgn="base" latinLnBrk="0" hangingPunct="1">
              <a:lnSpc>
                <a:spcPct val="100000"/>
              </a:lnSpc>
              <a:spcBef>
                <a:spcPct val="0"/>
              </a:spcBef>
              <a:spcAft>
                <a:spcPct val="0"/>
              </a:spcAft>
              <a:buClrTx/>
              <a:buSzTx/>
              <a:buFontTx/>
              <a:buNone/>
              <a:tabLst/>
            </a:pPr>
            <a:r>
              <a:rPr kumimoji="0" lang="uk-UA" sz="2000" b="1" i="0" u="none" strike="noStrike" cap="all" normalizeH="0" baseline="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Arial" pitchFamily="34" charset="0"/>
                <a:ea typeface="Times New Roman" pitchFamily="18" charset="0"/>
                <a:cs typeface="Arial" pitchFamily="34" charset="0"/>
              </a:rPr>
              <a:t>Результати моніторингу рівня розвитку компетенції дітей молодшого дошкільного віку відповідно до програмових вимог</a:t>
            </a:r>
            <a:endParaRPr kumimoji="0" lang="ru-RU" sz="2000" b="1" i="0" u="none" strike="noStrike" cap="all" normalizeH="0" baseline="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357166"/>
            <a:ext cx="8136904" cy="1015663"/>
          </a:xfrm>
          <a:prstGeom prst="rect">
            <a:avLst/>
          </a:prstGeom>
        </p:spPr>
        <p:txBody>
          <a:bodyPr wrap="square">
            <a:spAutoFit/>
          </a:bodyPr>
          <a:lstStyle/>
          <a:p>
            <a:pPr lvl="0" indent="450850" algn="ctr"/>
            <a:r>
              <a:rPr lang="uk-UA" sz="20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Порівняльний аналіз рівня </a:t>
            </a:r>
            <a:r>
              <a:rPr lang="ru-RU" sz="20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розвитку</a:t>
            </a:r>
            <a:r>
              <a:rPr lang="ru-RU" sz="20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20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компетенц</a:t>
            </a:r>
            <a:r>
              <a:rPr lang="uk-UA" sz="20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ії</a:t>
            </a:r>
            <a:r>
              <a:rPr lang="uk-UA" sz="20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дітей середнього дошкільного віку</a:t>
            </a:r>
            <a:endParaRPr lang="ru-RU" sz="2000" dirty="0" smtClean="0">
              <a:solidFill>
                <a:srgbClr val="FF0000"/>
              </a:solidFill>
              <a:latin typeface="Times New Roman" panose="02020603050405020304" pitchFamily="18" charset="0"/>
              <a:cs typeface="Times New Roman" panose="02020603050405020304" pitchFamily="18" charset="0"/>
            </a:endParaRPr>
          </a:p>
          <a:p>
            <a:pPr lvl="0" indent="450850" algn="ctr" eaLnBrk="0" hangingPunct="0"/>
            <a:r>
              <a:rPr lang="uk-UA" sz="2000" b="1" dirty="0" smtClean="0">
                <a:solidFill>
                  <a:srgbClr val="FF0000"/>
                </a:solidFill>
                <a:latin typeface="Times New Roman" panose="02020603050405020304" pitchFamily="18" charset="0"/>
                <a:ea typeface="Times New Roman" pitchFamily="18" charset="0"/>
                <a:cs typeface="Times New Roman" panose="02020603050405020304" pitchFamily="18" charset="0"/>
              </a:rPr>
              <a:t>за 2019/2020 навчальний рік</a:t>
            </a:r>
            <a:endParaRPr lang="uk-UA" sz="2000" dirty="0" smtClean="0">
              <a:solidFill>
                <a:srgbClr val="FF0000"/>
              </a:solidFill>
              <a:latin typeface="Times New Roman" panose="02020603050405020304" pitchFamily="18" charset="0"/>
              <a:cs typeface="Times New Roman" panose="02020603050405020304" pitchFamily="18" charset="0"/>
            </a:endParaRPr>
          </a:p>
        </p:txBody>
      </p:sp>
      <p:graphicFrame>
        <p:nvGraphicFramePr>
          <p:cNvPr id="4" name="Диаграмма 3"/>
          <p:cNvGraphicFramePr/>
          <p:nvPr/>
        </p:nvGraphicFramePr>
        <p:xfrm>
          <a:off x="214282" y="1714488"/>
          <a:ext cx="8715435" cy="492922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1"/>
          <p:cNvSpPr>
            <a:spLocks noChangeArrowheads="1"/>
          </p:cNvSpPr>
          <p:nvPr/>
        </p:nvSpPr>
        <p:spPr bwMode="auto">
          <a:xfrm>
            <a:off x="323528" y="158443"/>
            <a:ext cx="8424936" cy="11079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ctr" defTabSz="914400" rtl="0" eaLnBrk="1" fontAlgn="base" latinLnBrk="0" hangingPunct="1">
              <a:lnSpc>
                <a:spcPct val="100000"/>
              </a:lnSpc>
              <a:spcBef>
                <a:spcPct val="0"/>
              </a:spcBef>
              <a:spcAft>
                <a:spcPct val="0"/>
              </a:spcAft>
              <a:buClrTx/>
              <a:buSzTx/>
              <a:buFontTx/>
              <a:buNone/>
              <a:tabLst/>
            </a:pPr>
            <a:r>
              <a:rPr kumimoji="0" lang="uk-UA" sz="2200" b="1" i="0" u="none" strike="noStrike" cap="none" normalizeH="0" baseline="0" dirty="0" smtClean="0">
                <a:ln>
                  <a:noFill/>
                </a:ln>
                <a:solidFill>
                  <a:srgbClr val="FF0000"/>
                </a:solidFill>
                <a:effectLst/>
                <a:latin typeface="Times New Roman" panose="02020603050405020304" pitchFamily="18" charset="0"/>
                <a:ea typeface="Times New Roman" pitchFamily="18" charset="0"/>
                <a:cs typeface="Times New Roman" panose="02020603050405020304" pitchFamily="18" charset="0"/>
              </a:rPr>
              <a:t>Порівняльний аналіз рівня розвитку компетенції готовності дітей старшого дошкільного віку</a:t>
            </a:r>
            <a:r>
              <a:rPr kumimoji="0" lang="uk-UA" sz="2200" b="1" i="0" u="none" strike="noStrike" cap="none" normalizeH="0" dirty="0" smtClean="0">
                <a:ln>
                  <a:noFill/>
                </a:ln>
                <a:solidFill>
                  <a:srgbClr val="FF0000"/>
                </a:solidFill>
                <a:effectLst/>
                <a:latin typeface="Times New Roman" panose="02020603050405020304" pitchFamily="18" charset="0"/>
                <a:ea typeface="Times New Roman" pitchFamily="18" charset="0"/>
                <a:cs typeface="Times New Roman" panose="02020603050405020304" pitchFamily="18" charset="0"/>
              </a:rPr>
              <a:t> </a:t>
            </a:r>
            <a:r>
              <a:rPr kumimoji="0" lang="uk-UA" sz="2200" b="1" i="0" u="none" strike="noStrike" cap="none" normalizeH="0" baseline="0" dirty="0" smtClean="0">
                <a:ln>
                  <a:noFill/>
                </a:ln>
                <a:solidFill>
                  <a:srgbClr val="FF0000"/>
                </a:solidFill>
                <a:effectLst/>
                <a:latin typeface="Times New Roman" panose="02020603050405020304" pitchFamily="18" charset="0"/>
                <a:ea typeface="Times New Roman" pitchFamily="18" charset="0"/>
                <a:cs typeface="Times New Roman" panose="02020603050405020304" pitchFamily="18" charset="0"/>
              </a:rPr>
              <a:t>до  школи</a:t>
            </a:r>
            <a:endParaRPr kumimoji="0" lang="ru-RU" sz="2200" b="0"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p>
            <a:pPr marL="0" marR="0" lvl="0" indent="450850" algn="ctr" defTabSz="914400" rtl="0" eaLnBrk="0" fontAlgn="base" latinLnBrk="0" hangingPunct="0">
              <a:lnSpc>
                <a:spcPct val="100000"/>
              </a:lnSpc>
              <a:spcBef>
                <a:spcPct val="0"/>
              </a:spcBef>
              <a:spcAft>
                <a:spcPct val="0"/>
              </a:spcAft>
              <a:buClrTx/>
              <a:buSzTx/>
              <a:buFontTx/>
              <a:buNone/>
              <a:tabLst/>
            </a:pPr>
            <a:r>
              <a:rPr kumimoji="0" lang="uk-UA" sz="2200" b="1" i="0" u="none" strike="noStrike" cap="none" normalizeH="0" baseline="0" dirty="0" smtClean="0">
                <a:ln>
                  <a:noFill/>
                </a:ln>
                <a:solidFill>
                  <a:srgbClr val="FF0000"/>
                </a:solidFill>
                <a:effectLst/>
                <a:latin typeface="Times New Roman" panose="02020603050405020304" pitchFamily="18" charset="0"/>
                <a:ea typeface="Times New Roman" pitchFamily="18" charset="0"/>
                <a:cs typeface="Times New Roman" panose="02020603050405020304" pitchFamily="18" charset="0"/>
              </a:rPr>
              <a:t>за 2019/2020 навчальний рік</a:t>
            </a:r>
            <a:endParaRPr kumimoji="0" lang="uk-UA" sz="2200" b="0"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p:txBody>
      </p:sp>
      <p:graphicFrame>
        <p:nvGraphicFramePr>
          <p:cNvPr id="4" name="Диаграмма 3"/>
          <p:cNvGraphicFramePr/>
          <p:nvPr/>
        </p:nvGraphicFramePr>
        <p:xfrm>
          <a:off x="214282" y="1357298"/>
          <a:ext cx="8715436" cy="521497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00298" y="285728"/>
            <a:ext cx="4917628" cy="523220"/>
          </a:xfrm>
          <a:prstGeom prst="rect">
            <a:avLst/>
          </a:prstGeom>
        </p:spPr>
        <p:txBody>
          <a:bodyPr wrap="none">
            <a:spAutoFit/>
          </a:bodyPr>
          <a:lstStyle/>
          <a:p>
            <a:r>
              <a:rPr lang="uk-UA" sz="2800" b="1" dirty="0" smtClean="0">
                <a:solidFill>
                  <a:srgbClr val="FF0000"/>
                </a:solidFill>
                <a:latin typeface="Times New Roman" pitchFamily="18" charset="0"/>
                <a:cs typeface="Times New Roman" pitchFamily="18" charset="0"/>
              </a:rPr>
              <a:t>Медичне забезпечення в ЗДО</a:t>
            </a:r>
            <a:endParaRPr lang="ru-RU" sz="2800" b="1" dirty="0">
              <a:latin typeface="Times New Roman" pitchFamily="18" charset="0"/>
              <a:cs typeface="Times New Roman" pitchFamily="18" charset="0"/>
            </a:endParaRPr>
          </a:p>
        </p:txBody>
      </p:sp>
      <p:pic>
        <p:nvPicPr>
          <p:cNvPr id="4" name="Рисунок 3" descr="C:\Users\User\Desktop\в презентацію\304.JPG"/>
          <p:cNvPicPr/>
          <p:nvPr/>
        </p:nvPicPr>
        <p:blipFill>
          <a:blip r:embed="rId2" cstate="print"/>
          <a:srcRect/>
          <a:stretch>
            <a:fillRect/>
          </a:stretch>
        </p:blipFill>
        <p:spPr bwMode="auto">
          <a:xfrm>
            <a:off x="142844" y="857232"/>
            <a:ext cx="4286280" cy="3371094"/>
          </a:xfrm>
          <a:prstGeom prst="rect">
            <a:avLst/>
          </a:prstGeom>
          <a:noFill/>
          <a:ln w="9525">
            <a:noFill/>
            <a:miter lim="800000"/>
            <a:headEnd/>
            <a:tailEnd/>
          </a:ln>
        </p:spPr>
      </p:pic>
      <p:pic>
        <p:nvPicPr>
          <p:cNvPr id="5" name="Рисунок 4" descr="C:\Users\User\Desktop\в презентацію\303.JPG"/>
          <p:cNvPicPr/>
          <p:nvPr/>
        </p:nvPicPr>
        <p:blipFill>
          <a:blip r:embed="rId3" cstate="print"/>
          <a:srcRect/>
          <a:stretch>
            <a:fillRect/>
          </a:stretch>
        </p:blipFill>
        <p:spPr bwMode="auto">
          <a:xfrm>
            <a:off x="4000496" y="2928934"/>
            <a:ext cx="5000660" cy="381323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4348" y="260648"/>
            <a:ext cx="8106124" cy="461665"/>
          </a:xfrm>
          <a:prstGeom prst="rect">
            <a:avLst/>
          </a:prstGeom>
        </p:spPr>
        <p:txBody>
          <a:bodyPr wrap="square">
            <a:spAutoFit/>
          </a:bodyPr>
          <a:lstStyle/>
          <a:p>
            <a:pPr algn="ctr"/>
            <a:r>
              <a:rPr lang="uk-UA" altLang="ru-RU" sz="2400" b="1" dirty="0" smtClean="0">
                <a:solidFill>
                  <a:srgbClr val="FF0000"/>
                </a:solidFill>
                <a:latin typeface="Times New Roman" pitchFamily="18" charset="0"/>
                <a:ea typeface="Times New Roman" panose="02020603050405020304" pitchFamily="18" charset="0"/>
                <a:cs typeface="Times New Roman" pitchFamily="18" charset="0"/>
              </a:rPr>
              <a:t>Порівняльний аналіз захворюваності дітей за три роки</a:t>
            </a:r>
            <a:endParaRPr lang="ru-RU" sz="2400" dirty="0"/>
          </a:p>
        </p:txBody>
      </p:sp>
      <p:sp>
        <p:nvSpPr>
          <p:cNvPr id="4" name="Прямоугольник 3"/>
          <p:cNvSpPr/>
          <p:nvPr/>
        </p:nvSpPr>
        <p:spPr>
          <a:xfrm>
            <a:off x="714348" y="4857760"/>
            <a:ext cx="8106124" cy="1938992"/>
          </a:xfrm>
          <a:prstGeom prst="rect">
            <a:avLst/>
          </a:prstGeom>
        </p:spPr>
        <p:txBody>
          <a:bodyPr wrap="square">
            <a:spAutoFit/>
          </a:bodyPr>
          <a:lstStyle/>
          <a:p>
            <a:pPr algn="ctr"/>
            <a:r>
              <a:rPr lang="uk-UA" sz="2000" dirty="0" smtClean="0">
                <a:solidFill>
                  <a:srgbClr val="131131"/>
                </a:solidFill>
              </a:rPr>
              <a:t>Протягом 2019/2020 навчального року у закладі дошкільної освіти пропущено по хворобі 152 дні. Цей показник зменшився в порівнянні з 2018/2019 навчальним роком на 13 днів.</a:t>
            </a:r>
          </a:p>
          <a:p>
            <a:pPr algn="ctr"/>
            <a:r>
              <a:rPr lang="uk-UA" sz="2000" dirty="0" smtClean="0">
                <a:solidFill>
                  <a:srgbClr val="131131"/>
                </a:solidFill>
              </a:rPr>
              <a:t> Кількість випадків захворювання на 1 дитину дошкільного віку склала, у 2019/2020 році – 0,07 менше на 0,03 ніж у 2018/2019 році.</a:t>
            </a:r>
            <a:endParaRPr lang="ru-RU" sz="2000" dirty="0" smtClean="0">
              <a:solidFill>
                <a:srgbClr val="131131"/>
              </a:solidFill>
            </a:endParaRPr>
          </a:p>
          <a:p>
            <a:pPr algn="ctr"/>
            <a:endParaRPr lang="ru-RU" sz="2000" dirty="0">
              <a:solidFill>
                <a:srgbClr val="131131"/>
              </a:solidFill>
            </a:endParaRPr>
          </a:p>
        </p:txBody>
      </p:sp>
      <p:graphicFrame>
        <p:nvGraphicFramePr>
          <p:cNvPr id="5" name="Таблица 4"/>
          <p:cNvGraphicFramePr>
            <a:graphicFrameLocks noGrp="1"/>
          </p:cNvGraphicFramePr>
          <p:nvPr/>
        </p:nvGraphicFramePr>
        <p:xfrm>
          <a:off x="357156" y="857232"/>
          <a:ext cx="8572563" cy="3883933"/>
        </p:xfrm>
        <a:graphic>
          <a:graphicData uri="http://schemas.openxmlformats.org/drawingml/2006/table">
            <a:tbl>
              <a:tblPr/>
              <a:tblGrid>
                <a:gridCol w="1461025"/>
                <a:gridCol w="1461025"/>
                <a:gridCol w="1471443"/>
                <a:gridCol w="1471443"/>
                <a:gridCol w="1354248"/>
                <a:gridCol w="1353379"/>
              </a:tblGrid>
              <a:tr h="1082629">
                <a:tc>
                  <a:txBody>
                    <a:bodyPr/>
                    <a:lstStyle/>
                    <a:p>
                      <a:pPr algn="ctr">
                        <a:spcAft>
                          <a:spcPts val="0"/>
                        </a:spcAft>
                        <a:tabLst>
                          <a:tab pos="5448300" algn="l"/>
                        </a:tabLst>
                      </a:pPr>
                      <a:r>
                        <a:rPr lang="uk-UA" sz="1200" dirty="0">
                          <a:latin typeface="Times New Roman"/>
                          <a:ea typeface="Times New Roman"/>
                          <a:cs typeface="Times New Roman"/>
                        </a:rPr>
                        <a:t>Роки</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 algn="ctr">
                        <a:spcAft>
                          <a:spcPts val="0"/>
                        </a:spcAft>
                        <a:tabLst>
                          <a:tab pos="5448300" algn="l"/>
                        </a:tabLst>
                      </a:pPr>
                      <a:r>
                        <a:rPr lang="uk-UA" sz="1200">
                          <a:latin typeface="Times New Roman"/>
                          <a:ea typeface="Times New Roman"/>
                          <a:cs typeface="Times New Roman"/>
                        </a:rPr>
                        <a:t>Кількість дітей</a:t>
                      </a:r>
                      <a:endParaRPr lang="ru-RU" sz="12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 algn="ctr">
                        <a:spcAft>
                          <a:spcPts val="0"/>
                        </a:spcAft>
                        <a:tabLst>
                          <a:tab pos="5448300" algn="l"/>
                        </a:tabLst>
                      </a:pPr>
                      <a:r>
                        <a:rPr lang="uk-UA" sz="1200">
                          <a:latin typeface="Times New Roman"/>
                          <a:ea typeface="Times New Roman"/>
                          <a:cs typeface="Times New Roman"/>
                        </a:rPr>
                        <a:t>Кількість випадків захворювань</a:t>
                      </a:r>
                      <a:endParaRPr lang="ru-RU" sz="12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5448300" algn="l"/>
                        </a:tabLst>
                      </a:pPr>
                      <a:r>
                        <a:rPr lang="uk-UA" sz="1200">
                          <a:latin typeface="Times New Roman"/>
                          <a:ea typeface="Times New Roman"/>
                          <a:cs typeface="Times New Roman"/>
                        </a:rPr>
                        <a:t>Кількість днів, що пропущені за хворобою</a:t>
                      </a:r>
                      <a:endParaRPr lang="ru-RU" sz="12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 algn="ctr">
                        <a:spcAft>
                          <a:spcPts val="0"/>
                        </a:spcAft>
                        <a:tabLst>
                          <a:tab pos="5448300" algn="l"/>
                        </a:tabLst>
                      </a:pPr>
                      <a:r>
                        <a:rPr lang="uk-UA" sz="1200">
                          <a:latin typeface="Times New Roman"/>
                          <a:ea typeface="Times New Roman"/>
                          <a:cs typeface="Times New Roman"/>
                        </a:rPr>
                        <a:t>Кількість випадків на 1 дитину</a:t>
                      </a:r>
                      <a:endParaRPr lang="ru-RU" sz="12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 algn="ctr">
                        <a:spcAft>
                          <a:spcPts val="0"/>
                        </a:spcAft>
                        <a:tabLst>
                          <a:tab pos="5448300" algn="l"/>
                        </a:tabLst>
                      </a:pPr>
                      <a:r>
                        <a:rPr lang="uk-UA" sz="1200">
                          <a:latin typeface="Times New Roman"/>
                          <a:ea typeface="Times New Roman"/>
                          <a:cs typeface="Times New Roman"/>
                        </a:rPr>
                        <a:t>Кількість днів на</a:t>
                      </a:r>
                      <a:endParaRPr lang="ru-RU" sz="1200">
                        <a:latin typeface="Times New Roman"/>
                        <a:ea typeface="Times New Roman"/>
                        <a:cs typeface="Times New Roman"/>
                      </a:endParaRPr>
                    </a:p>
                    <a:p>
                      <a:pPr marL="22860" algn="ctr">
                        <a:spcAft>
                          <a:spcPts val="0"/>
                        </a:spcAft>
                        <a:tabLst>
                          <a:tab pos="5448300" algn="l"/>
                        </a:tabLst>
                      </a:pPr>
                      <a:r>
                        <a:rPr lang="uk-UA" sz="1200">
                          <a:latin typeface="Times New Roman"/>
                          <a:ea typeface="Times New Roman"/>
                          <a:cs typeface="Times New Roman"/>
                        </a:rPr>
                        <a:t>1 дитину</a:t>
                      </a:r>
                      <a:endParaRPr lang="ru-RU" sz="12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256">
                <a:tc rowSpan="3">
                  <a:txBody>
                    <a:bodyPr/>
                    <a:lstStyle/>
                    <a:p>
                      <a:pPr algn="ctr">
                        <a:lnSpc>
                          <a:spcPct val="115000"/>
                        </a:lnSpc>
                        <a:spcAft>
                          <a:spcPts val="0"/>
                        </a:spcAft>
                        <a:tabLst>
                          <a:tab pos="5448300" algn="l"/>
                        </a:tabLst>
                      </a:pPr>
                      <a:r>
                        <a:rPr lang="uk-UA" sz="1200" dirty="0" smtClean="0">
                          <a:latin typeface="Times New Roman"/>
                          <a:ea typeface="Times New Roman"/>
                          <a:cs typeface="Times New Roman"/>
                        </a:rPr>
                        <a:t>2017/2018</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5448300" algn="l"/>
                        </a:tabLst>
                      </a:pPr>
                      <a:r>
                        <a:rPr lang="uk-UA" sz="1200" dirty="0">
                          <a:latin typeface="Times New Roman"/>
                          <a:ea typeface="Times New Roman"/>
                          <a:cs typeface="Times New Roman"/>
                        </a:rPr>
                        <a:t>всього - </a:t>
                      </a:r>
                      <a:r>
                        <a:rPr lang="uk-UA" sz="1200" dirty="0" smtClean="0">
                          <a:latin typeface="Times New Roman"/>
                          <a:ea typeface="Times New Roman"/>
                          <a:cs typeface="Times New Roman"/>
                        </a:rPr>
                        <a:t>254</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1115" algn="ctr">
                        <a:lnSpc>
                          <a:spcPct val="115000"/>
                        </a:lnSpc>
                        <a:spcAft>
                          <a:spcPts val="0"/>
                        </a:spcAft>
                        <a:tabLst>
                          <a:tab pos="5448300" algn="l"/>
                        </a:tabLst>
                      </a:pPr>
                      <a:r>
                        <a:rPr lang="uk-UA" sz="1200" dirty="0" smtClean="0">
                          <a:latin typeface="Times New Roman"/>
                          <a:ea typeface="Times New Roman"/>
                          <a:cs typeface="Times New Roman"/>
                        </a:rPr>
                        <a:t> 15</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1590" algn="ctr">
                        <a:lnSpc>
                          <a:spcPct val="115000"/>
                        </a:lnSpc>
                        <a:spcAft>
                          <a:spcPts val="0"/>
                        </a:spcAft>
                        <a:tabLst>
                          <a:tab pos="5448300" algn="l"/>
                        </a:tabLst>
                      </a:pPr>
                      <a:r>
                        <a:rPr lang="uk-UA" sz="1200" dirty="0" smtClean="0">
                          <a:latin typeface="Times New Roman"/>
                          <a:ea typeface="Times New Roman"/>
                          <a:cs typeface="Times New Roman"/>
                        </a:rPr>
                        <a:t> 119</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5448300" algn="l"/>
                        </a:tabLst>
                      </a:pPr>
                      <a:r>
                        <a:rPr lang="uk-UA" sz="1200" dirty="0" smtClean="0">
                          <a:latin typeface="Times New Roman"/>
                          <a:ea typeface="Times New Roman"/>
                          <a:cs typeface="Times New Roman"/>
                        </a:rPr>
                        <a:t>0,06 </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5448300" algn="l"/>
                        </a:tabLst>
                      </a:pPr>
                      <a:r>
                        <a:rPr lang="uk-UA" sz="1200" dirty="0" smtClean="0">
                          <a:latin typeface="Times New Roman"/>
                          <a:ea typeface="Times New Roman"/>
                          <a:cs typeface="Times New Roman"/>
                        </a:rPr>
                        <a:t>0,46 </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256">
                <a:tc vMerge="1">
                  <a:txBody>
                    <a:bodyPr/>
                    <a:lstStyle/>
                    <a:p>
                      <a:endParaRPr lang="ru-RU"/>
                    </a:p>
                  </a:txBody>
                  <a:tcPr/>
                </a:tc>
                <a:tc>
                  <a:txBody>
                    <a:bodyPr/>
                    <a:lstStyle/>
                    <a:p>
                      <a:pPr>
                        <a:lnSpc>
                          <a:spcPct val="115000"/>
                        </a:lnSpc>
                        <a:spcAft>
                          <a:spcPts val="0"/>
                        </a:spcAft>
                        <a:tabLst>
                          <a:tab pos="5448300" algn="l"/>
                        </a:tabLst>
                      </a:pPr>
                      <a:r>
                        <a:rPr lang="uk-UA" sz="1200" dirty="0">
                          <a:latin typeface="Times New Roman"/>
                          <a:ea typeface="Times New Roman"/>
                          <a:cs typeface="Times New Roman"/>
                        </a:rPr>
                        <a:t>ясла - </a:t>
                      </a:r>
                      <a:r>
                        <a:rPr lang="uk-UA" sz="1200" dirty="0" smtClean="0">
                          <a:latin typeface="Times New Roman"/>
                          <a:ea typeface="Times New Roman"/>
                          <a:cs typeface="Times New Roman"/>
                        </a:rPr>
                        <a:t>54</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1115" algn="ctr">
                        <a:lnSpc>
                          <a:spcPct val="115000"/>
                        </a:lnSpc>
                        <a:spcAft>
                          <a:spcPts val="0"/>
                        </a:spcAft>
                        <a:tabLst>
                          <a:tab pos="5448300" algn="l"/>
                        </a:tabLst>
                      </a:pPr>
                      <a:r>
                        <a:rPr lang="uk-UA" sz="1200" dirty="0" smtClean="0">
                          <a:latin typeface="Times New Roman"/>
                          <a:ea typeface="Times New Roman"/>
                          <a:cs typeface="Times New Roman"/>
                        </a:rPr>
                        <a:t>2 </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1590" algn="ctr">
                        <a:lnSpc>
                          <a:spcPct val="115000"/>
                        </a:lnSpc>
                        <a:spcAft>
                          <a:spcPts val="0"/>
                        </a:spcAft>
                        <a:tabLst>
                          <a:tab pos="5448300" algn="l"/>
                        </a:tabLst>
                      </a:pPr>
                      <a:r>
                        <a:rPr lang="uk-UA" sz="1200" dirty="0" smtClean="0">
                          <a:latin typeface="Times New Roman"/>
                          <a:ea typeface="Times New Roman"/>
                          <a:cs typeface="Times New Roman"/>
                        </a:rPr>
                        <a:t>16 </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5448300" algn="l"/>
                        </a:tabLst>
                      </a:pPr>
                      <a:r>
                        <a:rPr lang="uk-UA" sz="1200" dirty="0" smtClean="0">
                          <a:latin typeface="Times New Roman"/>
                          <a:ea typeface="Times New Roman"/>
                          <a:cs typeface="Times New Roman"/>
                        </a:rPr>
                        <a:t>0,04 </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5448300" algn="l"/>
                        </a:tabLst>
                      </a:pPr>
                      <a:r>
                        <a:rPr lang="uk-UA" sz="1200" dirty="0" smtClean="0">
                          <a:latin typeface="Times New Roman"/>
                          <a:ea typeface="Times New Roman"/>
                          <a:cs typeface="Times New Roman"/>
                        </a:rPr>
                        <a:t>0,3 </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256">
                <a:tc vMerge="1">
                  <a:txBody>
                    <a:bodyPr/>
                    <a:lstStyle/>
                    <a:p>
                      <a:endParaRPr lang="ru-RU"/>
                    </a:p>
                  </a:txBody>
                  <a:tcPr/>
                </a:tc>
                <a:tc>
                  <a:txBody>
                    <a:bodyPr/>
                    <a:lstStyle/>
                    <a:p>
                      <a:pPr>
                        <a:lnSpc>
                          <a:spcPct val="115000"/>
                        </a:lnSpc>
                        <a:spcAft>
                          <a:spcPts val="0"/>
                        </a:spcAft>
                        <a:tabLst>
                          <a:tab pos="5448300" algn="l"/>
                        </a:tabLst>
                      </a:pPr>
                      <a:r>
                        <a:rPr lang="uk-UA" sz="1200" dirty="0">
                          <a:latin typeface="Times New Roman"/>
                          <a:ea typeface="Times New Roman"/>
                          <a:cs typeface="Times New Roman"/>
                        </a:rPr>
                        <a:t>сад - </a:t>
                      </a:r>
                      <a:r>
                        <a:rPr lang="uk-UA" sz="1200" dirty="0" smtClean="0">
                          <a:latin typeface="Times New Roman"/>
                          <a:ea typeface="Times New Roman"/>
                          <a:cs typeface="Times New Roman"/>
                        </a:rPr>
                        <a:t>190</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1115" algn="ctr">
                        <a:lnSpc>
                          <a:spcPct val="115000"/>
                        </a:lnSpc>
                        <a:spcAft>
                          <a:spcPts val="0"/>
                        </a:spcAft>
                        <a:tabLst>
                          <a:tab pos="5448300" algn="l"/>
                        </a:tabLst>
                      </a:pPr>
                      <a:r>
                        <a:rPr lang="uk-UA" sz="1200" dirty="0" smtClean="0">
                          <a:latin typeface="Times New Roman"/>
                          <a:ea typeface="Times New Roman"/>
                          <a:cs typeface="Times New Roman"/>
                        </a:rPr>
                        <a:t>13 </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1590" algn="ctr">
                        <a:lnSpc>
                          <a:spcPct val="115000"/>
                        </a:lnSpc>
                        <a:spcAft>
                          <a:spcPts val="0"/>
                        </a:spcAft>
                        <a:tabLst>
                          <a:tab pos="5448300" algn="l"/>
                        </a:tabLst>
                      </a:pPr>
                      <a:r>
                        <a:rPr lang="uk-UA" sz="1200" dirty="0" smtClean="0">
                          <a:latin typeface="Times New Roman"/>
                          <a:ea typeface="Times New Roman"/>
                          <a:cs typeface="Times New Roman"/>
                        </a:rPr>
                        <a:t>103 </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515620" algn="ctr"/>
                        </a:tabLst>
                      </a:pPr>
                      <a:r>
                        <a:rPr lang="uk-UA" sz="1200" dirty="0" smtClean="0">
                          <a:latin typeface="Times New Roman"/>
                          <a:ea typeface="Times New Roman"/>
                          <a:cs typeface="Times New Roman"/>
                        </a:rPr>
                        <a:t>0,07 </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5448300" algn="l"/>
                        </a:tabLst>
                      </a:pPr>
                      <a:r>
                        <a:rPr lang="uk-UA" sz="1200" dirty="0" smtClean="0">
                          <a:latin typeface="Times New Roman"/>
                          <a:ea typeface="Times New Roman"/>
                          <a:cs typeface="Times New Roman"/>
                        </a:rPr>
                        <a:t>0,5 </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256">
                <a:tc rowSpan="3">
                  <a:txBody>
                    <a:bodyPr/>
                    <a:lstStyle/>
                    <a:p>
                      <a:pPr marL="22860" algn="ctr">
                        <a:lnSpc>
                          <a:spcPct val="115000"/>
                        </a:lnSpc>
                        <a:spcAft>
                          <a:spcPts val="0"/>
                        </a:spcAft>
                        <a:tabLst>
                          <a:tab pos="5448300" algn="l"/>
                        </a:tabLst>
                      </a:pPr>
                      <a:r>
                        <a:rPr lang="uk-UA" sz="1200" dirty="0" smtClean="0">
                          <a:latin typeface="Times New Roman"/>
                          <a:ea typeface="Times New Roman"/>
                          <a:cs typeface="Times New Roman"/>
                        </a:rPr>
                        <a:t>2018/2019</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tabLst>
                          <a:tab pos="5448300" algn="l"/>
                        </a:tabLst>
                      </a:pPr>
                      <a:r>
                        <a:rPr lang="uk-UA" sz="1200" dirty="0">
                          <a:latin typeface="Times New Roman"/>
                          <a:ea typeface="Times New Roman"/>
                          <a:cs typeface="Times New Roman"/>
                        </a:rPr>
                        <a:t>всього - </a:t>
                      </a:r>
                      <a:r>
                        <a:rPr lang="uk-UA" sz="1200" dirty="0" smtClean="0">
                          <a:latin typeface="Times New Roman"/>
                          <a:ea typeface="Times New Roman"/>
                          <a:cs typeface="Times New Roman"/>
                        </a:rPr>
                        <a:t>274</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1115" algn="ctr">
                        <a:lnSpc>
                          <a:spcPct val="115000"/>
                        </a:lnSpc>
                        <a:spcAft>
                          <a:spcPts val="0"/>
                        </a:spcAft>
                        <a:tabLst>
                          <a:tab pos="5448300" algn="l"/>
                        </a:tabLst>
                      </a:pPr>
                      <a:r>
                        <a:rPr lang="uk-UA" sz="1200" dirty="0" smtClean="0">
                          <a:latin typeface="Times New Roman"/>
                          <a:ea typeface="Times New Roman"/>
                          <a:cs typeface="Times New Roman"/>
                        </a:rPr>
                        <a:t> 37</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1590" algn="ctr">
                        <a:lnSpc>
                          <a:spcPct val="115000"/>
                        </a:lnSpc>
                        <a:spcAft>
                          <a:spcPts val="0"/>
                        </a:spcAft>
                        <a:tabLst>
                          <a:tab pos="5448300" algn="l"/>
                        </a:tabLst>
                      </a:pPr>
                      <a:r>
                        <a:rPr lang="uk-UA" sz="1200" dirty="0" smtClean="0">
                          <a:latin typeface="Times New Roman"/>
                          <a:ea typeface="Times New Roman"/>
                          <a:cs typeface="Times New Roman"/>
                        </a:rPr>
                        <a:t>165 </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5448300" algn="l"/>
                        </a:tabLst>
                      </a:pPr>
                      <a:r>
                        <a:rPr lang="uk-UA" sz="1200" dirty="0" smtClean="0">
                          <a:latin typeface="Times New Roman"/>
                          <a:ea typeface="Times New Roman"/>
                          <a:cs typeface="Times New Roman"/>
                        </a:rPr>
                        <a:t>0,1 </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5448300" algn="l"/>
                        </a:tabLst>
                      </a:pPr>
                      <a:r>
                        <a:rPr lang="uk-UA" sz="1200" dirty="0" smtClean="0">
                          <a:latin typeface="Times New Roman"/>
                          <a:ea typeface="Times New Roman"/>
                          <a:cs typeface="Times New Roman"/>
                        </a:rPr>
                        <a:t>0,6 </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256">
                <a:tc vMerge="1">
                  <a:txBody>
                    <a:bodyPr/>
                    <a:lstStyle/>
                    <a:p>
                      <a:endParaRPr lang="ru-RU"/>
                    </a:p>
                  </a:txBody>
                  <a:tcPr/>
                </a:tc>
                <a:tc>
                  <a:txBody>
                    <a:bodyPr/>
                    <a:lstStyle/>
                    <a:p>
                      <a:pPr>
                        <a:lnSpc>
                          <a:spcPct val="115000"/>
                        </a:lnSpc>
                        <a:spcAft>
                          <a:spcPts val="0"/>
                        </a:spcAft>
                        <a:tabLst>
                          <a:tab pos="5448300" algn="l"/>
                        </a:tabLst>
                      </a:pPr>
                      <a:r>
                        <a:rPr lang="uk-UA" sz="1200" dirty="0">
                          <a:latin typeface="Times New Roman"/>
                          <a:ea typeface="Times New Roman"/>
                          <a:cs typeface="Times New Roman"/>
                        </a:rPr>
                        <a:t>ясла - </a:t>
                      </a:r>
                      <a:r>
                        <a:rPr lang="uk-UA" sz="1200" dirty="0" smtClean="0">
                          <a:latin typeface="Times New Roman"/>
                          <a:ea typeface="Times New Roman"/>
                          <a:cs typeface="Times New Roman"/>
                        </a:rPr>
                        <a:t>64</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1115" algn="ctr">
                        <a:lnSpc>
                          <a:spcPct val="115000"/>
                        </a:lnSpc>
                        <a:spcAft>
                          <a:spcPts val="0"/>
                        </a:spcAft>
                        <a:tabLst>
                          <a:tab pos="5448300" algn="l"/>
                        </a:tabLst>
                      </a:pPr>
                      <a:r>
                        <a:rPr lang="uk-UA" sz="1200" dirty="0" smtClean="0">
                          <a:latin typeface="Times New Roman"/>
                          <a:ea typeface="Times New Roman"/>
                          <a:cs typeface="Times New Roman"/>
                        </a:rPr>
                        <a:t> 6</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1590" algn="ctr">
                        <a:lnSpc>
                          <a:spcPct val="115000"/>
                        </a:lnSpc>
                        <a:spcAft>
                          <a:spcPts val="0"/>
                        </a:spcAft>
                        <a:tabLst>
                          <a:tab pos="5448300" algn="l"/>
                        </a:tabLst>
                      </a:pPr>
                      <a:r>
                        <a:rPr lang="uk-UA" sz="1200" dirty="0" smtClean="0">
                          <a:latin typeface="Times New Roman"/>
                          <a:ea typeface="Times New Roman"/>
                          <a:cs typeface="Times New Roman"/>
                        </a:rPr>
                        <a:t>31 </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5448300" algn="l"/>
                        </a:tabLst>
                      </a:pPr>
                      <a:r>
                        <a:rPr lang="uk-UA" sz="1200" dirty="0" smtClean="0">
                          <a:latin typeface="Times New Roman"/>
                          <a:ea typeface="Times New Roman"/>
                          <a:cs typeface="Times New Roman"/>
                        </a:rPr>
                        <a:t>0,09 </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5448300" algn="l"/>
                        </a:tabLst>
                      </a:pPr>
                      <a:r>
                        <a:rPr lang="uk-UA" sz="1200" dirty="0" smtClean="0">
                          <a:latin typeface="Times New Roman"/>
                          <a:ea typeface="Times New Roman"/>
                          <a:cs typeface="Times New Roman"/>
                        </a:rPr>
                        <a:t>0,5 </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256">
                <a:tc vMerge="1">
                  <a:txBody>
                    <a:bodyPr/>
                    <a:lstStyle/>
                    <a:p>
                      <a:endParaRPr lang="ru-RU"/>
                    </a:p>
                  </a:txBody>
                  <a:tcPr/>
                </a:tc>
                <a:tc>
                  <a:txBody>
                    <a:bodyPr/>
                    <a:lstStyle/>
                    <a:p>
                      <a:pPr>
                        <a:lnSpc>
                          <a:spcPct val="115000"/>
                        </a:lnSpc>
                        <a:spcAft>
                          <a:spcPts val="0"/>
                        </a:spcAft>
                        <a:tabLst>
                          <a:tab pos="5448300" algn="l"/>
                        </a:tabLst>
                      </a:pPr>
                      <a:r>
                        <a:rPr lang="uk-UA" sz="1200" dirty="0">
                          <a:latin typeface="Times New Roman"/>
                          <a:ea typeface="Times New Roman"/>
                          <a:cs typeface="Times New Roman"/>
                        </a:rPr>
                        <a:t>сад - </a:t>
                      </a:r>
                      <a:r>
                        <a:rPr lang="uk-UA" sz="1200" dirty="0" smtClean="0">
                          <a:latin typeface="Times New Roman"/>
                          <a:ea typeface="Times New Roman"/>
                          <a:cs typeface="Times New Roman"/>
                        </a:rPr>
                        <a:t>190</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1115" algn="ctr">
                        <a:lnSpc>
                          <a:spcPct val="115000"/>
                        </a:lnSpc>
                        <a:spcAft>
                          <a:spcPts val="0"/>
                        </a:spcAft>
                        <a:tabLst>
                          <a:tab pos="5448300" algn="l"/>
                        </a:tabLst>
                      </a:pPr>
                      <a:r>
                        <a:rPr lang="uk-UA" sz="1200" dirty="0" smtClean="0">
                          <a:latin typeface="Times New Roman"/>
                          <a:ea typeface="Times New Roman"/>
                          <a:cs typeface="Times New Roman"/>
                        </a:rPr>
                        <a:t>31 </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1590" algn="ctr">
                        <a:lnSpc>
                          <a:spcPct val="115000"/>
                        </a:lnSpc>
                        <a:spcAft>
                          <a:spcPts val="0"/>
                        </a:spcAft>
                        <a:tabLst>
                          <a:tab pos="5448300" algn="l"/>
                        </a:tabLst>
                      </a:pPr>
                      <a:r>
                        <a:rPr lang="uk-UA" sz="1200" dirty="0" smtClean="0">
                          <a:latin typeface="Times New Roman"/>
                          <a:ea typeface="Times New Roman"/>
                          <a:cs typeface="Times New Roman"/>
                        </a:rPr>
                        <a:t>134 </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515620" algn="ctr"/>
                        </a:tabLst>
                      </a:pPr>
                      <a:r>
                        <a:rPr lang="uk-UA" sz="1200" dirty="0" smtClean="0">
                          <a:latin typeface="Times New Roman"/>
                          <a:ea typeface="Times New Roman"/>
                          <a:cs typeface="Times New Roman"/>
                        </a:rPr>
                        <a:t>0.1 </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5448300" algn="l"/>
                        </a:tabLst>
                      </a:pPr>
                      <a:r>
                        <a:rPr lang="uk-UA" sz="1200" dirty="0" smtClean="0">
                          <a:latin typeface="Times New Roman"/>
                          <a:ea typeface="Times New Roman"/>
                          <a:cs typeface="Times New Roman"/>
                        </a:rPr>
                        <a:t>0,6 </a:t>
                      </a:r>
                      <a:endParaRPr lang="ru-RU" sz="12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256">
                <a:tc rowSpan="3">
                  <a:txBody>
                    <a:bodyPr/>
                    <a:lstStyle/>
                    <a:p>
                      <a:pPr algn="ctr"/>
                      <a:r>
                        <a:rPr lang="uk-UA" sz="1200" dirty="0" smtClean="0"/>
                        <a:t>2019/2020</a:t>
                      </a:r>
                      <a:endParaRPr lang="ru-RU" sz="1200"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r>
                        <a:rPr lang="uk-UA" sz="1200" dirty="0" smtClean="0"/>
                        <a:t>всього - 274</a:t>
                      </a:r>
                      <a:endParaRPr lang="ru-RU" sz="1200" dirty="0"/>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uk-UA" sz="1200" dirty="0" smtClean="0"/>
                        <a:t>20</a:t>
                      </a:r>
                      <a:endParaRPr lang="ru-RU" sz="1200"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uk-UA" sz="1200" dirty="0" smtClean="0"/>
                        <a:t>152</a:t>
                      </a:r>
                      <a:endParaRPr lang="ru-RU" sz="1200"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uk-UA" sz="1200" dirty="0" smtClean="0"/>
                        <a:t>0,07</a:t>
                      </a:r>
                      <a:endParaRPr lang="ru-RU" sz="1200"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uk-UA" sz="1200" smtClean="0">
                          <a:latin typeface="Times New Roman"/>
                          <a:ea typeface="Times New Roman"/>
                          <a:cs typeface="Times New Roman"/>
                        </a:rPr>
                        <a:t>0,6</a:t>
                      </a:r>
                      <a:endParaRPr lang="ru-RU" sz="1200"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256">
                <a:tc vMerge="1">
                  <a:txBody>
                    <a:bodyPr/>
                    <a:lstStyle/>
                    <a:p>
                      <a:endParaRPr lang="ru-RU"/>
                    </a:p>
                  </a:txBody>
                  <a:tcPr/>
                </a:tc>
                <a:tc>
                  <a:txBody>
                    <a:bodyPr/>
                    <a:lstStyle/>
                    <a:p>
                      <a:pPr>
                        <a:lnSpc>
                          <a:spcPct val="115000"/>
                        </a:lnSpc>
                        <a:spcAft>
                          <a:spcPts val="0"/>
                        </a:spcAft>
                        <a:tabLst>
                          <a:tab pos="5448300" algn="l"/>
                        </a:tabLst>
                      </a:pPr>
                      <a:r>
                        <a:rPr lang="uk-UA" sz="1200" dirty="0">
                          <a:latin typeface="Times New Roman"/>
                          <a:ea typeface="Times New Roman"/>
                          <a:cs typeface="Times New Roman"/>
                        </a:rPr>
                        <a:t>ясла </a:t>
                      </a:r>
                      <a:r>
                        <a:rPr lang="uk-UA" sz="1200" dirty="0" smtClean="0">
                          <a:latin typeface="Times New Roman"/>
                          <a:ea typeface="Times New Roman"/>
                          <a:cs typeface="Times New Roman"/>
                        </a:rPr>
                        <a:t>-55</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uk-UA" sz="1200" dirty="0" smtClean="0"/>
                        <a:t>4</a:t>
                      </a:r>
                      <a:endParaRPr lang="ru-RU" sz="1200"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uk-UA" sz="1200" dirty="0" smtClean="0"/>
                        <a:t>31</a:t>
                      </a:r>
                      <a:endParaRPr lang="ru-RU" sz="1200"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uk-UA" sz="1200" dirty="0" smtClean="0"/>
                        <a:t>0,07</a:t>
                      </a:r>
                      <a:endParaRPr lang="ru-RU" sz="1200"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uk-UA" sz="1200" smtClean="0">
                          <a:latin typeface="Times New Roman"/>
                          <a:ea typeface="Times New Roman"/>
                          <a:cs typeface="Times New Roman"/>
                        </a:rPr>
                        <a:t>0,6</a:t>
                      </a:r>
                      <a:endParaRPr lang="ru-RU" sz="1200"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256">
                <a:tc vMerge="1">
                  <a:txBody>
                    <a:bodyPr/>
                    <a:lstStyle/>
                    <a:p>
                      <a:endParaRPr lang="ru-RU"/>
                    </a:p>
                  </a:txBody>
                  <a:tcPr/>
                </a:tc>
                <a:tc>
                  <a:txBody>
                    <a:bodyPr/>
                    <a:lstStyle/>
                    <a:p>
                      <a:pPr>
                        <a:lnSpc>
                          <a:spcPct val="115000"/>
                        </a:lnSpc>
                        <a:spcAft>
                          <a:spcPts val="0"/>
                        </a:spcAft>
                        <a:tabLst>
                          <a:tab pos="5448300" algn="l"/>
                        </a:tabLst>
                      </a:pPr>
                      <a:r>
                        <a:rPr lang="uk-UA" sz="1200" dirty="0">
                          <a:latin typeface="Times New Roman"/>
                          <a:ea typeface="Times New Roman"/>
                          <a:cs typeface="Times New Roman"/>
                        </a:rPr>
                        <a:t>сад </a:t>
                      </a:r>
                      <a:r>
                        <a:rPr lang="uk-UA" sz="1200" dirty="0" smtClean="0">
                          <a:latin typeface="Times New Roman"/>
                          <a:ea typeface="Times New Roman"/>
                          <a:cs typeface="Times New Roman"/>
                        </a:rPr>
                        <a:t>-219</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uk-UA" sz="1200" dirty="0" smtClean="0"/>
                        <a:t>16</a:t>
                      </a:r>
                      <a:endParaRPr lang="ru-RU" sz="1200"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uk-UA" sz="1200" dirty="0" smtClean="0"/>
                        <a:t>121</a:t>
                      </a:r>
                      <a:endParaRPr lang="ru-RU" sz="1200"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uk-UA" sz="1200" dirty="0" smtClean="0"/>
                        <a:t>0,07</a:t>
                      </a:r>
                      <a:endParaRPr lang="ru-RU" sz="1200"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uk-UA" sz="1200" dirty="0" smtClean="0">
                          <a:latin typeface="Times New Roman"/>
                          <a:ea typeface="Times New Roman"/>
                          <a:cs typeface="Times New Roman"/>
                        </a:rPr>
                        <a:t>0,6</a:t>
                      </a:r>
                      <a:endParaRPr lang="ru-RU" sz="1200"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4"/>
          <p:cNvSpPr>
            <a:spLocks noChangeArrowheads="1"/>
          </p:cNvSpPr>
          <p:nvPr/>
        </p:nvSpPr>
        <p:spPr bwMode="auto">
          <a:xfrm>
            <a:off x="1714480" y="928670"/>
            <a:ext cx="5882764" cy="46166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0850" algn="ctr" defTabSz="914400" rtl="0" eaLnBrk="1" fontAlgn="base" latinLnBrk="0" hangingPunct="1">
              <a:lnSpc>
                <a:spcPct val="100000"/>
              </a:lnSpc>
              <a:spcBef>
                <a:spcPct val="0"/>
              </a:spcBef>
              <a:spcAft>
                <a:spcPct val="0"/>
              </a:spcAft>
              <a:buClrTx/>
              <a:buSzTx/>
              <a:buFontTx/>
              <a:buNone/>
              <a:tabLst/>
            </a:pPr>
            <a:r>
              <a:rPr kumimoji="0" lang="uk-UA" sz="2400" b="1" i="0" u="none" strike="noStrike" cap="all" normalizeH="0" baseline="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Arial" pitchFamily="34" charset="0"/>
                <a:ea typeface="Times New Roman" pitchFamily="18" charset="0"/>
                <a:cs typeface="Arial" pitchFamily="34" charset="0"/>
              </a:rPr>
              <a:t>Кишкові захворювання у ЗДО</a:t>
            </a:r>
            <a:endParaRPr kumimoji="0" lang="uk-UA" sz="2400" b="1" i="0" u="none" strike="noStrike" cap="all" normalizeH="0" baseline="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latin typeface="Arial" pitchFamily="34" charset="0"/>
              <a:cs typeface="Arial" pitchFamily="34" charset="0"/>
            </a:endParaRPr>
          </a:p>
        </p:txBody>
      </p:sp>
      <p:graphicFrame>
        <p:nvGraphicFramePr>
          <p:cNvPr id="14" name="Таблица 13"/>
          <p:cNvGraphicFramePr>
            <a:graphicFrameLocks noGrp="1"/>
          </p:cNvGraphicFramePr>
          <p:nvPr/>
        </p:nvGraphicFramePr>
        <p:xfrm>
          <a:off x="285720" y="2786058"/>
          <a:ext cx="8572560" cy="1500198"/>
        </p:xfrm>
        <a:graphic>
          <a:graphicData uri="http://schemas.openxmlformats.org/drawingml/2006/table">
            <a:tbl>
              <a:tblPr/>
              <a:tblGrid>
                <a:gridCol w="2537032"/>
                <a:gridCol w="1905013"/>
                <a:gridCol w="2085164"/>
                <a:gridCol w="2045351"/>
              </a:tblGrid>
              <a:tr h="750099">
                <a:tc>
                  <a:txBody>
                    <a:bodyPr/>
                    <a:lstStyle/>
                    <a:p>
                      <a:pPr algn="ctr">
                        <a:spcAft>
                          <a:spcPts val="0"/>
                        </a:spcAft>
                      </a:pPr>
                      <a:r>
                        <a:rPr lang="uk-UA" sz="1400" dirty="0" err="1">
                          <a:latin typeface="Times New Roman"/>
                          <a:ea typeface="Times New Roman"/>
                          <a:cs typeface="Times New Roman"/>
                        </a:rPr>
                        <a:t>ГЕК</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400" dirty="0">
                          <a:latin typeface="Times New Roman"/>
                          <a:ea typeface="Times New Roman"/>
                          <a:cs typeface="Times New Roman"/>
                        </a:rPr>
                        <a:t>Дизентерія</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400">
                          <a:latin typeface="Times New Roman"/>
                          <a:ea typeface="Times New Roman"/>
                          <a:cs typeface="Times New Roman"/>
                        </a:rPr>
                        <a:t>Сальмонельоз</a:t>
                      </a:r>
                      <a:endParaRPr lang="ru-RU" sz="12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400">
                          <a:latin typeface="Times New Roman"/>
                          <a:ea typeface="Times New Roman"/>
                          <a:cs typeface="Times New Roman"/>
                        </a:rPr>
                        <a:t>Усього</a:t>
                      </a:r>
                      <a:endParaRPr lang="ru-RU" sz="12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0099">
                <a:tc>
                  <a:txBody>
                    <a:bodyPr/>
                    <a:lstStyle/>
                    <a:p>
                      <a:pPr algn="ctr">
                        <a:spcAft>
                          <a:spcPts val="0"/>
                        </a:spcAft>
                      </a:pPr>
                      <a:r>
                        <a:rPr lang="uk-UA" sz="1400" dirty="0" smtClean="0">
                          <a:latin typeface="Times New Roman"/>
                          <a:ea typeface="Times New Roman"/>
                          <a:cs typeface="Times New Roman"/>
                        </a:rPr>
                        <a:t>4</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400">
                          <a:latin typeface="Times New Roman"/>
                          <a:ea typeface="Times New Roman"/>
                          <a:cs typeface="Times New Roman"/>
                        </a:rPr>
                        <a:t>-</a:t>
                      </a:r>
                      <a:endParaRPr lang="ru-RU" sz="12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400" dirty="0" smtClean="0">
                          <a:latin typeface="Times New Roman"/>
                          <a:ea typeface="Times New Roman"/>
                          <a:cs typeface="Times New Roman"/>
                        </a:rPr>
                        <a:t>-</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400" dirty="0" smtClean="0">
                          <a:latin typeface="Times New Roman"/>
                          <a:ea typeface="Times New Roman"/>
                          <a:cs typeface="Times New Roman"/>
                        </a:rPr>
                        <a:t>4</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692696"/>
            <a:ext cx="8229600" cy="4530725"/>
          </a:xfrm>
        </p:spPr>
        <p:txBody>
          <a:bodyPr>
            <a:normAutofit fontScale="92500" lnSpcReduction="10000"/>
          </a:bodyPr>
          <a:lstStyle/>
          <a:p>
            <a:pPr marL="0" indent="0" algn="just">
              <a:buNone/>
            </a:pPr>
            <a:r>
              <a:rPr lang="uk-UA" sz="2400" b="1" dirty="0" smtClean="0">
                <a:solidFill>
                  <a:srgbClr val="131131"/>
                </a:solidFill>
                <a:effectLst/>
                <a:latin typeface="Times New Roman" panose="02020603050405020304" pitchFamily="18" charset="0"/>
                <a:ea typeface="Times New Roman" panose="02020603050405020304" pitchFamily="18" charset="0"/>
                <a:cs typeface="Times New Roman" panose="02020603050405020304" pitchFamily="18" charset="0"/>
              </a:rPr>
              <a:t>Мета: </a:t>
            </a:r>
            <a:r>
              <a:rPr lang="uk-UA" sz="2400" dirty="0" smtClean="0">
                <a:solidFill>
                  <a:srgbClr val="131131"/>
                </a:solidFill>
                <a:effectLst/>
                <a:latin typeface="Times New Roman" panose="02020603050405020304" pitchFamily="18" charset="0"/>
                <a:ea typeface="Times New Roman" panose="02020603050405020304" pitchFamily="18" charset="0"/>
                <a:cs typeface="Times New Roman" panose="02020603050405020304" pitchFamily="18" charset="0"/>
              </a:rPr>
              <a:t>подальше утвердження відкритої і демократичної державно-громадської системи управління навчальним закладом, поєднання державного і громадського контролю за прозорістю прийняття й виконання управлінських рішень запровадження колегіальної етики управлінської діяльності завідувача.</a:t>
            </a:r>
          </a:p>
          <a:p>
            <a:pPr marL="0" indent="0" algn="ctr">
              <a:spcAft>
                <a:spcPts val="1000"/>
              </a:spcAft>
              <a:buNone/>
            </a:pPr>
            <a:r>
              <a:rPr lang="ru-RU" sz="2800" b="1" dirty="0" smtClean="0">
                <a:solidFill>
                  <a:srgbClr val="131131"/>
                </a:solidFill>
                <a:effectLst/>
                <a:latin typeface="Times New Roman" panose="02020603050405020304" pitchFamily="18" charset="0"/>
                <a:ea typeface="Times New Roman" panose="02020603050405020304" pitchFamily="18" charset="0"/>
                <a:cs typeface="Times New Roman" panose="02020603050405020304" pitchFamily="18" charset="0"/>
              </a:rPr>
              <a:t>Завдання звітування:</a:t>
            </a:r>
            <a:endParaRPr lang="ru-RU" sz="2800" dirty="0" smtClean="0">
              <a:solidFill>
                <a:srgbClr val="13113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gn="just">
              <a:spcAft>
                <a:spcPts val="0"/>
              </a:spcAft>
              <a:buNone/>
            </a:pPr>
            <a:r>
              <a:rPr lang="ru-RU" sz="2800" dirty="0" smtClean="0">
                <a:solidFill>
                  <a:srgbClr val="131131"/>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lang="ru-RU" sz="2800" dirty="0">
                <a:solidFill>
                  <a:srgbClr val="131131"/>
                </a:solidFill>
                <a:effectLst/>
                <a:latin typeface="Times New Roman" panose="02020603050405020304" pitchFamily="18" charset="0"/>
                <a:ea typeface="Times New Roman" panose="02020603050405020304" pitchFamily="18" charset="0"/>
                <a:cs typeface="Times New Roman" panose="02020603050405020304" pitchFamily="18" charset="0"/>
              </a:rPr>
              <a:t>. Забезпечити прозорість, відкритість і демократичність управління навчальним закладом.</a:t>
            </a:r>
            <a:endParaRPr lang="ru-RU" sz="2800" dirty="0">
              <a:solidFill>
                <a:srgbClr val="13113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indent="0">
              <a:spcAft>
                <a:spcPts val="0"/>
              </a:spcAft>
              <a:buNone/>
            </a:pPr>
            <a:r>
              <a:rPr lang="ru-RU" sz="2800" dirty="0">
                <a:solidFill>
                  <a:srgbClr val="131131"/>
                </a:solidFill>
                <a:effectLst/>
                <a:latin typeface="Times New Roman" panose="02020603050405020304" pitchFamily="18" charset="0"/>
                <a:ea typeface="Times New Roman" panose="02020603050405020304" pitchFamily="18" charset="0"/>
                <a:cs typeface="Times New Roman" panose="02020603050405020304" pitchFamily="18" charset="0"/>
              </a:rPr>
              <a:t>2. Стимулювати вплив громадськості на прийняття та виконання керівником відповідних рішень у сфері управління навчальним закладом.</a:t>
            </a:r>
            <a:endParaRPr lang="ru-RU" sz="2800" dirty="0">
              <a:solidFill>
                <a:srgbClr val="131131"/>
              </a:solidFill>
              <a:effectLst/>
              <a:latin typeface="Times New Roman" panose="02020603050405020304" pitchFamily="18" charset="0"/>
              <a:ea typeface="Calibri" panose="020F0502020204030204" pitchFamily="34" charset="0"/>
              <a:cs typeface="Times New Roman" panose="02020603050405020304" pitchFamily="18" charset="0"/>
            </a:endParaRPr>
          </a:p>
          <a:p>
            <a:pPr marL="0" indent="0" algn="just">
              <a:buNone/>
            </a:pPr>
            <a:endParaRPr lang="uk-UA" sz="2800" dirty="0" smtClean="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lgn="just">
              <a:buNone/>
            </a:pPr>
            <a:endParaRPr lang="uk-UA" sz="2800" dirty="0">
              <a:effectLst/>
            </a:endParaRPr>
          </a:p>
        </p:txBody>
      </p:sp>
    </p:spTree>
    <p:extLst>
      <p:ext uri="{BB962C8B-B14F-4D97-AF65-F5344CB8AC3E}">
        <p14:creationId xmlns:p14="http://schemas.microsoft.com/office/powerpoint/2010/main" xmlns="" val="3532088262"/>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4282" y="148471"/>
            <a:ext cx="8639217" cy="6709529"/>
          </a:xfrm>
          <a:prstGeom prst="rect">
            <a:avLst/>
          </a:prstGeom>
          <a:noFill/>
        </p:spPr>
        <p:txBody>
          <a:bodyPr wrap="square" rtlCol="0">
            <a:spAutoFit/>
          </a:bodyPr>
          <a:lstStyle/>
          <a:p>
            <a:pPr algn="ctr"/>
            <a:r>
              <a:rPr lang="uk-UA" sz="2400" b="1" dirty="0">
                <a:solidFill>
                  <a:srgbClr val="FF0000"/>
                </a:solidFill>
                <a:latin typeface="Times New Roman" panose="02020603050405020304" pitchFamily="18" charset="0"/>
                <a:cs typeface="Times New Roman" panose="02020603050405020304" pitchFamily="18" charset="0"/>
              </a:rPr>
              <a:t>ОПЛАТА ЗА ХАРЧУВАННЯ </a:t>
            </a:r>
            <a:r>
              <a:rPr lang="uk-UA" sz="2400" b="1" dirty="0" smtClean="0">
                <a:solidFill>
                  <a:srgbClr val="FF0000"/>
                </a:solidFill>
                <a:latin typeface="Times New Roman" panose="02020603050405020304" pitchFamily="18" charset="0"/>
                <a:cs typeface="Times New Roman" panose="02020603050405020304" pitchFamily="18" charset="0"/>
              </a:rPr>
              <a:t>ДІТЕЙ В ЗДО</a:t>
            </a:r>
          </a:p>
          <a:p>
            <a:pPr algn="ctr"/>
            <a:endParaRPr lang="uk-UA" sz="2400" dirty="0" smtClean="0">
              <a:solidFill>
                <a:schemeClr val="tx2"/>
              </a:solidFill>
              <a:latin typeface="Times New Roman" panose="02020603050405020304" pitchFamily="18" charset="0"/>
              <a:cs typeface="Times New Roman" panose="02020603050405020304" pitchFamily="18" charset="0"/>
            </a:endParaRPr>
          </a:p>
          <a:p>
            <a:pPr algn="ctr"/>
            <a:r>
              <a:rPr lang="uk-UA" sz="2600" b="1" dirty="0" smtClean="0">
                <a:solidFill>
                  <a:srgbClr val="000099"/>
                </a:solidFill>
                <a:latin typeface="Times New Roman" panose="02020603050405020304" pitchFamily="18" charset="0"/>
                <a:cs typeface="Times New Roman" panose="02020603050405020304" pitchFamily="18" charset="0"/>
              </a:rPr>
              <a:t>(</a:t>
            </a:r>
            <a:r>
              <a:rPr lang="uk-UA" sz="2600" b="1" dirty="0">
                <a:solidFill>
                  <a:srgbClr val="000099"/>
                </a:solidFill>
                <a:latin typeface="Times New Roman" panose="02020603050405020304" pitchFamily="18" charset="0"/>
                <a:cs typeface="Times New Roman" panose="02020603050405020304" pitchFamily="18" charset="0"/>
              </a:rPr>
              <a:t>згідно Закону України «Про дошкільну освіту»)</a:t>
            </a:r>
          </a:p>
          <a:p>
            <a:endParaRPr lang="ru-RU" sz="2600" b="1" dirty="0">
              <a:solidFill>
                <a:srgbClr val="000099"/>
              </a:solidFill>
              <a:latin typeface="Times New Roman" panose="02020603050405020304" pitchFamily="18" charset="0"/>
              <a:cs typeface="Times New Roman" panose="02020603050405020304" pitchFamily="18" charset="0"/>
            </a:endParaRPr>
          </a:p>
          <a:p>
            <a:pPr marL="257175" indent="-257175" algn="ctr">
              <a:buFont typeface="Wingdings" panose="05000000000000000000" pitchFamily="2" charset="2"/>
              <a:buChar char="v"/>
            </a:pPr>
            <a:r>
              <a:rPr lang="ru-RU" sz="2600" b="1" dirty="0">
                <a:solidFill>
                  <a:srgbClr val="000099"/>
                </a:solidFill>
                <a:latin typeface="Times New Roman" panose="02020603050405020304" pitchFamily="18" charset="0"/>
                <a:cs typeface="Times New Roman" panose="02020603050405020304" pitchFamily="18" charset="0"/>
              </a:rPr>
              <a:t>плата за харчування на день </a:t>
            </a:r>
            <a:r>
              <a:rPr lang="ru-RU" sz="2600" b="1" dirty="0" smtClean="0">
                <a:solidFill>
                  <a:srgbClr val="000099"/>
                </a:solidFill>
                <a:latin typeface="Times New Roman" panose="02020603050405020304" pitchFamily="18" charset="0"/>
                <a:cs typeface="Times New Roman" panose="02020603050405020304" pitchFamily="18" charset="0"/>
              </a:rPr>
              <a:t>для </a:t>
            </a:r>
            <a:r>
              <a:rPr lang="ru-RU" sz="2600" b="1" dirty="0" err="1" smtClean="0">
                <a:solidFill>
                  <a:srgbClr val="000099"/>
                </a:solidFill>
                <a:latin typeface="Times New Roman" panose="02020603050405020304" pitchFamily="18" charset="0"/>
                <a:cs typeface="Times New Roman" panose="02020603050405020304" pitchFamily="18" charset="0"/>
              </a:rPr>
              <a:t>дитини</a:t>
            </a:r>
            <a:r>
              <a:rPr lang="ru-RU" sz="2600" b="1" dirty="0" smtClean="0">
                <a:solidFill>
                  <a:srgbClr val="000099"/>
                </a:solidFill>
                <a:latin typeface="Times New Roman" panose="02020603050405020304" pitchFamily="18" charset="0"/>
                <a:cs typeface="Times New Roman" panose="02020603050405020304" pitchFamily="18" charset="0"/>
              </a:rPr>
              <a:t> </a:t>
            </a:r>
            <a:r>
              <a:rPr lang="ru-RU" sz="2600" b="1" i="1" dirty="0" err="1" smtClean="0">
                <a:solidFill>
                  <a:srgbClr val="000099"/>
                </a:solidFill>
                <a:latin typeface="Times New Roman" panose="02020603050405020304" pitchFamily="18" charset="0"/>
                <a:cs typeface="Times New Roman" panose="02020603050405020304" pitchFamily="18" charset="0"/>
              </a:rPr>
              <a:t>дошкільного</a:t>
            </a:r>
            <a:r>
              <a:rPr lang="ru-RU" sz="2600" b="1" i="1" dirty="0" smtClean="0">
                <a:solidFill>
                  <a:srgbClr val="000099"/>
                </a:solidFill>
                <a:latin typeface="Times New Roman" panose="02020603050405020304" pitchFamily="18" charset="0"/>
                <a:cs typeface="Times New Roman" panose="02020603050405020304" pitchFamily="18" charset="0"/>
              </a:rPr>
              <a:t> </a:t>
            </a:r>
            <a:r>
              <a:rPr lang="ru-RU" sz="2600" b="1" i="1" dirty="0" err="1" smtClean="0">
                <a:solidFill>
                  <a:srgbClr val="000099"/>
                </a:solidFill>
                <a:latin typeface="Times New Roman" panose="02020603050405020304" pitchFamily="18" charset="0"/>
                <a:cs typeface="Times New Roman" panose="02020603050405020304" pitchFamily="18" charset="0"/>
              </a:rPr>
              <a:t>віку</a:t>
            </a:r>
            <a:r>
              <a:rPr lang="ru-RU" sz="2600" b="1" i="1" dirty="0" smtClean="0">
                <a:solidFill>
                  <a:srgbClr val="000099"/>
                </a:solidFill>
                <a:latin typeface="Times New Roman" panose="02020603050405020304" pitchFamily="18" charset="0"/>
                <a:cs typeface="Times New Roman" panose="02020603050405020304" pitchFamily="18" charset="0"/>
              </a:rPr>
              <a:t> </a:t>
            </a:r>
            <a:r>
              <a:rPr lang="ru-RU" sz="2600" b="1" dirty="0" smtClean="0">
                <a:solidFill>
                  <a:srgbClr val="000099"/>
                </a:solidFill>
                <a:latin typeface="Times New Roman" panose="02020603050405020304" pitchFamily="18" charset="0"/>
                <a:cs typeface="Times New Roman" panose="02020603050405020304" pitchFamily="18" charset="0"/>
              </a:rPr>
              <a:t>становить 30 </a:t>
            </a:r>
            <a:r>
              <a:rPr lang="ru-RU" sz="2600" b="1" dirty="0" err="1" smtClean="0">
                <a:solidFill>
                  <a:srgbClr val="000099"/>
                </a:solidFill>
                <a:latin typeface="Times New Roman" panose="02020603050405020304" pitchFamily="18" charset="0"/>
                <a:cs typeface="Times New Roman" panose="02020603050405020304" pitchFamily="18" charset="0"/>
              </a:rPr>
              <a:t>грн</a:t>
            </a:r>
            <a:r>
              <a:rPr lang="ru-RU" sz="2600" b="1" dirty="0" smtClean="0">
                <a:solidFill>
                  <a:srgbClr val="000099"/>
                </a:solidFill>
                <a:latin typeface="Times New Roman" panose="02020603050405020304" pitchFamily="18" charset="0"/>
                <a:cs typeface="Times New Roman" panose="02020603050405020304" pitchFamily="18" charset="0"/>
              </a:rPr>
              <a:t>.:</a:t>
            </a:r>
            <a:endParaRPr lang="ru-RU" sz="2600" b="1" dirty="0">
              <a:solidFill>
                <a:srgbClr val="000099"/>
              </a:solidFill>
              <a:latin typeface="Times New Roman" panose="02020603050405020304" pitchFamily="18" charset="0"/>
              <a:cs typeface="Times New Roman" panose="02020603050405020304" pitchFamily="18" charset="0"/>
            </a:endParaRPr>
          </a:p>
          <a:p>
            <a:endParaRPr lang="ru-RU" b="1" dirty="0">
              <a:solidFill>
                <a:srgbClr val="000099"/>
              </a:solidFill>
              <a:latin typeface="Times New Roman" panose="02020603050405020304" pitchFamily="18" charset="0"/>
              <a:cs typeface="Times New Roman" panose="02020603050405020304" pitchFamily="18" charset="0"/>
            </a:endParaRPr>
          </a:p>
          <a:p>
            <a:pPr algn="ctr"/>
            <a:r>
              <a:rPr lang="ru-RU" sz="2600" b="1" dirty="0">
                <a:solidFill>
                  <a:srgbClr val="000099"/>
                </a:solidFill>
                <a:latin typeface="Times New Roman" panose="02020603050405020304" pitchFamily="18" charset="0"/>
                <a:cs typeface="Times New Roman" panose="02020603050405020304" pitchFamily="18" charset="0"/>
              </a:rPr>
              <a:t>    </a:t>
            </a:r>
            <a:r>
              <a:rPr lang="ru-RU" sz="2600" b="1" dirty="0" err="1" smtClean="0">
                <a:solidFill>
                  <a:srgbClr val="000099"/>
                </a:solidFill>
                <a:latin typeface="Times New Roman" panose="02020603050405020304" pitchFamily="18" charset="0"/>
                <a:cs typeface="Times New Roman" panose="02020603050405020304" pitchFamily="18" charset="0"/>
              </a:rPr>
              <a:t>з</a:t>
            </a:r>
            <a:r>
              <a:rPr lang="ru-RU" sz="2600" b="1" dirty="0" smtClean="0">
                <a:solidFill>
                  <a:srgbClr val="000099"/>
                </a:solidFill>
                <a:latin typeface="Times New Roman" panose="02020603050405020304" pitchFamily="18" charset="0"/>
                <a:cs typeface="Times New Roman" panose="02020603050405020304" pitchFamily="18" charset="0"/>
              </a:rPr>
              <a:t> них 18.00 </a:t>
            </a:r>
            <a:r>
              <a:rPr lang="ru-RU" sz="2600" b="1" dirty="0" err="1" smtClean="0">
                <a:solidFill>
                  <a:srgbClr val="000099"/>
                </a:solidFill>
                <a:latin typeface="Times New Roman" panose="02020603050405020304" pitchFamily="18" charset="0"/>
                <a:cs typeface="Times New Roman" panose="02020603050405020304" pitchFamily="18" charset="0"/>
              </a:rPr>
              <a:t>грн</a:t>
            </a:r>
            <a:r>
              <a:rPr lang="ru-RU" sz="2600" b="1" dirty="0" smtClean="0">
                <a:solidFill>
                  <a:srgbClr val="000099"/>
                </a:solidFill>
                <a:latin typeface="Times New Roman" panose="02020603050405020304" pitchFamily="18" charset="0"/>
                <a:cs typeface="Times New Roman" panose="02020603050405020304" pitchFamily="18" charset="0"/>
              </a:rPr>
              <a:t>. </a:t>
            </a:r>
            <a:r>
              <a:rPr lang="ru-RU" sz="2600" b="1" dirty="0" err="1" smtClean="0">
                <a:solidFill>
                  <a:srgbClr val="000099"/>
                </a:solidFill>
                <a:latin typeface="Times New Roman" panose="02020603050405020304" pitchFamily="18" charset="0"/>
                <a:cs typeface="Times New Roman" panose="02020603050405020304" pitchFamily="18" charset="0"/>
              </a:rPr>
              <a:t>батьківська</a:t>
            </a:r>
            <a:r>
              <a:rPr lang="ru-RU" sz="2600" b="1" dirty="0" smtClean="0">
                <a:solidFill>
                  <a:srgbClr val="000099"/>
                </a:solidFill>
                <a:latin typeface="Times New Roman" panose="02020603050405020304" pitchFamily="18" charset="0"/>
                <a:cs typeface="Times New Roman" panose="02020603050405020304" pitchFamily="18" charset="0"/>
              </a:rPr>
              <a:t> оплата. 12.00грн. – </a:t>
            </a:r>
            <a:r>
              <a:rPr lang="ru-RU" sz="2600" b="1" dirty="0" err="1" smtClean="0">
                <a:solidFill>
                  <a:srgbClr val="000099"/>
                </a:solidFill>
                <a:latin typeface="Times New Roman" panose="02020603050405020304" pitchFamily="18" charset="0"/>
                <a:cs typeface="Times New Roman" panose="02020603050405020304" pitchFamily="18" charset="0"/>
              </a:rPr>
              <a:t>з</a:t>
            </a:r>
            <a:r>
              <a:rPr lang="ru-RU" sz="2600" b="1" dirty="0" smtClean="0">
                <a:solidFill>
                  <a:srgbClr val="000099"/>
                </a:solidFill>
                <a:latin typeface="Times New Roman" panose="02020603050405020304" pitchFamily="18" charset="0"/>
                <a:cs typeface="Times New Roman" panose="02020603050405020304" pitchFamily="18" charset="0"/>
              </a:rPr>
              <a:t> бюджету</a:t>
            </a:r>
          </a:p>
          <a:p>
            <a:pPr algn="ctr"/>
            <a:r>
              <a:rPr lang="ru-RU" sz="2600" b="1" dirty="0" smtClean="0">
                <a:solidFill>
                  <a:srgbClr val="000099"/>
                </a:solidFill>
                <a:latin typeface="Times New Roman" panose="02020603050405020304" pitchFamily="18" charset="0"/>
                <a:cs typeface="Times New Roman" panose="02020603050405020304" pitchFamily="18" charset="0"/>
              </a:rPr>
              <a:t>плата за харчування на день для </a:t>
            </a:r>
            <a:r>
              <a:rPr lang="ru-RU" sz="2600" b="1" dirty="0" err="1" smtClean="0">
                <a:solidFill>
                  <a:srgbClr val="000099"/>
                </a:solidFill>
                <a:latin typeface="Times New Roman" panose="02020603050405020304" pitchFamily="18" charset="0"/>
                <a:cs typeface="Times New Roman" panose="02020603050405020304" pitchFamily="18" charset="0"/>
              </a:rPr>
              <a:t>дитини</a:t>
            </a:r>
            <a:r>
              <a:rPr lang="ru-RU" sz="2600" b="1" dirty="0" smtClean="0">
                <a:solidFill>
                  <a:srgbClr val="000099"/>
                </a:solidFill>
                <a:latin typeface="Times New Roman" panose="02020603050405020304" pitchFamily="18" charset="0"/>
                <a:cs typeface="Times New Roman" panose="02020603050405020304" pitchFamily="18" charset="0"/>
              </a:rPr>
              <a:t> </a:t>
            </a:r>
            <a:r>
              <a:rPr lang="ru-RU" sz="2600" b="1" i="1" dirty="0" smtClean="0">
                <a:solidFill>
                  <a:srgbClr val="000099"/>
                </a:solidFill>
                <a:latin typeface="Times New Roman" panose="02020603050405020304" pitchFamily="18" charset="0"/>
                <a:cs typeface="Times New Roman" panose="02020603050405020304" pitchFamily="18" charset="0"/>
              </a:rPr>
              <a:t>ясельного </a:t>
            </a:r>
            <a:r>
              <a:rPr lang="ru-RU" sz="2600" b="1" i="1" dirty="0" err="1" smtClean="0">
                <a:solidFill>
                  <a:srgbClr val="000099"/>
                </a:solidFill>
                <a:latin typeface="Times New Roman" panose="02020603050405020304" pitchFamily="18" charset="0"/>
                <a:cs typeface="Times New Roman" panose="02020603050405020304" pitchFamily="18" charset="0"/>
              </a:rPr>
              <a:t>віку</a:t>
            </a:r>
            <a:r>
              <a:rPr lang="ru-RU" sz="2600" b="1" i="1" dirty="0" smtClean="0">
                <a:solidFill>
                  <a:srgbClr val="000099"/>
                </a:solidFill>
                <a:latin typeface="Times New Roman" panose="02020603050405020304" pitchFamily="18" charset="0"/>
                <a:cs typeface="Times New Roman" panose="02020603050405020304" pitchFamily="18" charset="0"/>
              </a:rPr>
              <a:t> </a:t>
            </a:r>
            <a:r>
              <a:rPr lang="ru-RU" sz="2600" b="1" dirty="0" smtClean="0">
                <a:solidFill>
                  <a:srgbClr val="000099"/>
                </a:solidFill>
                <a:latin typeface="Times New Roman" panose="02020603050405020304" pitchFamily="18" charset="0"/>
                <a:cs typeface="Times New Roman" panose="02020603050405020304" pitchFamily="18" charset="0"/>
              </a:rPr>
              <a:t>становить 25 </a:t>
            </a:r>
            <a:r>
              <a:rPr lang="ru-RU" sz="2600" b="1" dirty="0" err="1" smtClean="0">
                <a:solidFill>
                  <a:srgbClr val="000099"/>
                </a:solidFill>
                <a:latin typeface="Times New Roman" panose="02020603050405020304" pitchFamily="18" charset="0"/>
                <a:cs typeface="Times New Roman" panose="02020603050405020304" pitchFamily="18" charset="0"/>
              </a:rPr>
              <a:t>грн</a:t>
            </a:r>
            <a:r>
              <a:rPr lang="ru-RU" sz="2600" b="1" dirty="0" smtClean="0">
                <a:solidFill>
                  <a:srgbClr val="000099"/>
                </a:solidFill>
                <a:latin typeface="Times New Roman" panose="02020603050405020304" pitchFamily="18" charset="0"/>
                <a:cs typeface="Times New Roman" panose="02020603050405020304" pitchFamily="18" charset="0"/>
              </a:rPr>
              <a:t>.:</a:t>
            </a:r>
            <a:endParaRPr lang="ru-RU" sz="2600" b="1" dirty="0">
              <a:solidFill>
                <a:srgbClr val="000099"/>
              </a:solidFill>
              <a:latin typeface="Times New Roman" panose="02020603050405020304" pitchFamily="18" charset="0"/>
              <a:cs typeface="Times New Roman" panose="02020603050405020304" pitchFamily="18" charset="0"/>
            </a:endParaRPr>
          </a:p>
          <a:p>
            <a:pPr algn="ctr"/>
            <a:r>
              <a:rPr lang="ru-RU" sz="2600" b="1" dirty="0" smtClean="0">
                <a:solidFill>
                  <a:srgbClr val="000099"/>
                </a:solidFill>
                <a:latin typeface="Times New Roman" panose="02020603050405020304" pitchFamily="18" charset="0"/>
                <a:cs typeface="Times New Roman" panose="02020603050405020304" pitchFamily="18" charset="0"/>
              </a:rPr>
              <a:t> </a:t>
            </a:r>
            <a:r>
              <a:rPr lang="ru-RU" sz="2600" b="1" dirty="0" err="1" smtClean="0">
                <a:solidFill>
                  <a:srgbClr val="000099"/>
                </a:solidFill>
                <a:latin typeface="Times New Roman" panose="02020603050405020304" pitchFamily="18" charset="0"/>
                <a:cs typeface="Times New Roman" panose="02020603050405020304" pitchFamily="18" charset="0"/>
              </a:rPr>
              <a:t>з</a:t>
            </a:r>
            <a:r>
              <a:rPr lang="ru-RU" sz="2600" b="1" dirty="0" smtClean="0">
                <a:solidFill>
                  <a:srgbClr val="000099"/>
                </a:solidFill>
                <a:latin typeface="Times New Roman" panose="02020603050405020304" pitchFamily="18" charset="0"/>
                <a:cs typeface="Times New Roman" panose="02020603050405020304" pitchFamily="18" charset="0"/>
              </a:rPr>
              <a:t> них 15.00 </a:t>
            </a:r>
            <a:r>
              <a:rPr lang="ru-RU" sz="2600" b="1" dirty="0" err="1" smtClean="0">
                <a:solidFill>
                  <a:srgbClr val="000099"/>
                </a:solidFill>
                <a:latin typeface="Times New Roman" panose="02020603050405020304" pitchFamily="18" charset="0"/>
                <a:cs typeface="Times New Roman" panose="02020603050405020304" pitchFamily="18" charset="0"/>
              </a:rPr>
              <a:t>грн</a:t>
            </a:r>
            <a:r>
              <a:rPr lang="ru-RU" sz="2600" b="1" dirty="0" smtClean="0">
                <a:solidFill>
                  <a:srgbClr val="000099"/>
                </a:solidFill>
                <a:latin typeface="Times New Roman" panose="02020603050405020304" pitchFamily="18" charset="0"/>
                <a:cs typeface="Times New Roman" panose="02020603050405020304" pitchFamily="18" charset="0"/>
              </a:rPr>
              <a:t>. </a:t>
            </a:r>
            <a:r>
              <a:rPr lang="ru-RU" sz="2600" b="1" dirty="0" err="1" smtClean="0">
                <a:solidFill>
                  <a:srgbClr val="000099"/>
                </a:solidFill>
                <a:latin typeface="Times New Roman" panose="02020603050405020304" pitchFamily="18" charset="0"/>
                <a:cs typeface="Times New Roman" panose="02020603050405020304" pitchFamily="18" charset="0"/>
              </a:rPr>
              <a:t>батьківська</a:t>
            </a:r>
            <a:r>
              <a:rPr lang="ru-RU" sz="2600" b="1" dirty="0" smtClean="0">
                <a:solidFill>
                  <a:srgbClr val="000099"/>
                </a:solidFill>
                <a:latin typeface="Times New Roman" panose="02020603050405020304" pitchFamily="18" charset="0"/>
                <a:cs typeface="Times New Roman" panose="02020603050405020304" pitchFamily="18" charset="0"/>
              </a:rPr>
              <a:t> оплата - 10.00грн. – </a:t>
            </a:r>
            <a:r>
              <a:rPr lang="ru-RU" sz="2600" b="1" dirty="0" err="1" smtClean="0">
                <a:solidFill>
                  <a:srgbClr val="000099"/>
                </a:solidFill>
                <a:latin typeface="Times New Roman" panose="02020603050405020304" pitchFamily="18" charset="0"/>
                <a:cs typeface="Times New Roman" panose="02020603050405020304" pitchFamily="18" charset="0"/>
              </a:rPr>
              <a:t>з</a:t>
            </a:r>
            <a:r>
              <a:rPr lang="ru-RU" sz="2600" b="1" dirty="0" smtClean="0">
                <a:solidFill>
                  <a:srgbClr val="000099"/>
                </a:solidFill>
                <a:latin typeface="Times New Roman" panose="02020603050405020304" pitchFamily="18" charset="0"/>
                <a:cs typeface="Times New Roman" panose="02020603050405020304" pitchFamily="18" charset="0"/>
              </a:rPr>
              <a:t> бюджету</a:t>
            </a:r>
            <a:endParaRPr lang="ru-RU" sz="2600" b="1" dirty="0">
              <a:solidFill>
                <a:srgbClr val="000099"/>
              </a:solidFill>
              <a:latin typeface="Times New Roman" panose="02020603050405020304" pitchFamily="18" charset="0"/>
              <a:cs typeface="Times New Roman" panose="02020603050405020304" pitchFamily="18" charset="0"/>
            </a:endParaRPr>
          </a:p>
          <a:p>
            <a:pPr algn="ctr"/>
            <a:r>
              <a:rPr lang="ru-RU" sz="2600" b="1" dirty="0" err="1">
                <a:solidFill>
                  <a:srgbClr val="000099"/>
                </a:solidFill>
                <a:latin typeface="Times New Roman" panose="02020603050405020304" pitchFamily="18" charset="0"/>
                <a:cs typeface="Times New Roman" panose="02020603050405020304" pitchFamily="18" charset="0"/>
              </a:rPr>
              <a:t>Дотація</a:t>
            </a:r>
            <a:r>
              <a:rPr lang="ru-RU" sz="2600" b="1" dirty="0">
                <a:solidFill>
                  <a:srgbClr val="000099"/>
                </a:solidFill>
                <a:latin typeface="Times New Roman" panose="02020603050405020304" pitchFamily="18" charset="0"/>
                <a:cs typeface="Times New Roman" panose="02020603050405020304" pitchFamily="18" charset="0"/>
              </a:rPr>
              <a:t> </a:t>
            </a:r>
            <a:r>
              <a:rPr lang="ru-RU" sz="2600" b="1" dirty="0" err="1">
                <a:solidFill>
                  <a:srgbClr val="000099"/>
                </a:solidFill>
                <a:latin typeface="Times New Roman" panose="02020603050405020304" pitchFamily="18" charset="0"/>
                <a:cs typeface="Times New Roman" panose="02020603050405020304" pitchFamily="18" charset="0"/>
              </a:rPr>
              <a:t>держави</a:t>
            </a:r>
            <a:r>
              <a:rPr lang="ru-RU" sz="2600" b="1" dirty="0">
                <a:solidFill>
                  <a:srgbClr val="000099"/>
                </a:solidFill>
                <a:latin typeface="Times New Roman" panose="02020603050405020304" pitchFamily="18" charset="0"/>
                <a:cs typeface="Times New Roman" panose="02020603050405020304" pitchFamily="18" charset="0"/>
              </a:rPr>
              <a:t> на харчування на день становить: 40</a:t>
            </a:r>
            <a:r>
              <a:rPr lang="ru-RU" sz="2600" b="1" dirty="0" smtClean="0">
                <a:solidFill>
                  <a:srgbClr val="000099"/>
                </a:solidFill>
                <a:latin typeface="Times New Roman" panose="02020603050405020304" pitchFamily="18" charset="0"/>
                <a:cs typeface="Times New Roman" panose="02020603050405020304" pitchFamily="18" charset="0"/>
              </a:rPr>
              <a:t>%</a:t>
            </a:r>
            <a:endParaRPr lang="ru-RU" sz="2600" dirty="0">
              <a:solidFill>
                <a:schemeClr val="tx2"/>
              </a:solidFill>
              <a:latin typeface="Times New Roman" panose="02020603050405020304" pitchFamily="18" charset="0"/>
              <a:cs typeface="Times New Roman" panose="02020603050405020304" pitchFamily="18" charset="0"/>
            </a:endParaRPr>
          </a:p>
          <a:p>
            <a:pPr algn="ctr"/>
            <a:r>
              <a:rPr lang="ru-RU" sz="2600" b="1" dirty="0">
                <a:solidFill>
                  <a:schemeClr val="accent1">
                    <a:lumMod val="50000"/>
                  </a:schemeClr>
                </a:solidFill>
                <a:latin typeface="Times New Roman" panose="02020603050405020304" pitchFamily="18" charset="0"/>
                <a:cs typeface="Times New Roman" panose="02020603050405020304" pitchFamily="18" charset="0"/>
              </a:rPr>
              <a:t>Оплата за харчування здійснюється не </a:t>
            </a:r>
            <a:r>
              <a:rPr lang="ru-RU" sz="2600" b="1" dirty="0" err="1">
                <a:solidFill>
                  <a:schemeClr val="accent1">
                    <a:lumMod val="50000"/>
                  </a:schemeClr>
                </a:solidFill>
                <a:latin typeface="Times New Roman" panose="02020603050405020304" pitchFamily="18" charset="0"/>
                <a:cs typeface="Times New Roman" panose="02020603050405020304" pitchFamily="18" charset="0"/>
              </a:rPr>
              <a:t>пізніше</a:t>
            </a:r>
            <a:r>
              <a:rPr lang="ru-RU" sz="2600" b="1" dirty="0">
                <a:solidFill>
                  <a:schemeClr val="accent1">
                    <a:lumMod val="50000"/>
                  </a:schemeClr>
                </a:solidFill>
                <a:latin typeface="Times New Roman" panose="02020603050405020304" pitchFamily="18" charset="0"/>
                <a:cs typeface="Times New Roman" panose="02020603050405020304" pitchFamily="18" charset="0"/>
              </a:rPr>
              <a:t> </a:t>
            </a:r>
          </a:p>
          <a:p>
            <a:pPr algn="ctr"/>
            <a:r>
              <a:rPr lang="ru-RU" sz="2600" b="1" dirty="0" smtClean="0">
                <a:solidFill>
                  <a:schemeClr val="accent1">
                    <a:lumMod val="50000"/>
                  </a:schemeClr>
                </a:solidFill>
                <a:latin typeface="Times New Roman" panose="02020603050405020304" pitchFamily="18" charset="0"/>
                <a:cs typeface="Times New Roman" panose="02020603050405020304" pitchFamily="18" charset="0"/>
              </a:rPr>
              <a:t>15 </a:t>
            </a:r>
            <a:r>
              <a:rPr lang="ru-RU" sz="2600" b="1" dirty="0">
                <a:solidFill>
                  <a:schemeClr val="accent1">
                    <a:lumMod val="50000"/>
                  </a:schemeClr>
                </a:solidFill>
                <a:latin typeface="Times New Roman" panose="02020603050405020304" pitchFamily="18" charset="0"/>
                <a:cs typeface="Times New Roman" panose="02020603050405020304" pitchFamily="18" charset="0"/>
              </a:rPr>
              <a:t>числа поточного </a:t>
            </a:r>
            <a:r>
              <a:rPr lang="ru-RU" sz="2600" b="1" dirty="0" err="1">
                <a:solidFill>
                  <a:schemeClr val="accent1">
                    <a:lumMod val="50000"/>
                  </a:schemeClr>
                </a:solidFill>
                <a:latin typeface="Times New Roman" panose="02020603050405020304" pitchFamily="18" charset="0"/>
                <a:cs typeface="Times New Roman" panose="02020603050405020304" pitchFamily="18" charset="0"/>
              </a:rPr>
              <a:t>місяця</a:t>
            </a:r>
            <a:endParaRPr lang="ru-RU" sz="2600" b="1" dirty="0">
              <a:solidFill>
                <a:schemeClr val="accent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77749219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785786" y="271582"/>
            <a:ext cx="7715304" cy="6586418"/>
          </a:xfrm>
          <a:prstGeom prst="rect">
            <a:avLst/>
          </a:prstGeom>
        </p:spPr>
        <p:txBody>
          <a:bodyPr wrap="square">
            <a:spAutoFit/>
          </a:bodyPr>
          <a:lstStyle/>
          <a:p>
            <a:pPr algn="ctr"/>
            <a:r>
              <a:rPr lang="uk-UA" sz="2400" b="1" dirty="0">
                <a:solidFill>
                  <a:srgbClr val="FF0000"/>
                </a:solidFill>
                <a:latin typeface="Times New Roman" panose="02020603050405020304" pitchFamily="18" charset="0"/>
                <a:cs typeface="Times New Roman" panose="02020603050405020304" pitchFamily="18" charset="0"/>
              </a:rPr>
              <a:t>ОПЛАТА ЗА ХАРЧУВАННЯ ДІТЕЙ (пільги</a:t>
            </a:r>
            <a:r>
              <a:rPr lang="uk-UA" sz="2400" b="1" dirty="0" smtClean="0">
                <a:solidFill>
                  <a:srgbClr val="FF0000"/>
                </a:solidFill>
                <a:latin typeface="Times New Roman" panose="02020603050405020304" pitchFamily="18" charset="0"/>
                <a:cs typeface="Times New Roman" panose="02020603050405020304" pitchFamily="18" charset="0"/>
              </a:rPr>
              <a:t>)</a:t>
            </a:r>
          </a:p>
          <a:p>
            <a:pPr algn="ctr"/>
            <a:endParaRPr lang="uk-UA" sz="2200" b="1" dirty="0" smtClean="0">
              <a:solidFill>
                <a:srgbClr val="FF0000"/>
              </a:solidFill>
              <a:latin typeface="Times New Roman" panose="02020603050405020304" pitchFamily="18" charset="0"/>
              <a:cs typeface="Times New Roman" panose="02020603050405020304" pitchFamily="18" charset="0"/>
            </a:endParaRPr>
          </a:p>
          <a:p>
            <a:pPr marL="257175" indent="-257175" algn="just">
              <a:buFont typeface="Wingdings" panose="05000000000000000000" pitchFamily="2" charset="2"/>
              <a:buChar char="v"/>
            </a:pPr>
            <a:r>
              <a:rPr lang="ru-RU" sz="2200" dirty="0" err="1" smtClean="0">
                <a:solidFill>
                  <a:srgbClr val="000066"/>
                </a:solidFill>
                <a:latin typeface="Times New Roman" panose="02020603050405020304" pitchFamily="18" charset="0"/>
                <a:cs typeface="Times New Roman" panose="02020603050405020304" pitchFamily="18" charset="0"/>
              </a:rPr>
              <a:t>діти</a:t>
            </a:r>
            <a:r>
              <a:rPr lang="ru-RU" sz="2200" dirty="0" smtClean="0">
                <a:solidFill>
                  <a:srgbClr val="000066"/>
                </a:solidFill>
                <a:latin typeface="Times New Roman" panose="02020603050405020304" pitchFamily="18" charset="0"/>
                <a:cs typeface="Times New Roman" panose="02020603050405020304" pitchFamily="18" charset="0"/>
              </a:rPr>
              <a:t> з </a:t>
            </a:r>
            <a:r>
              <a:rPr lang="ru-RU" sz="2200" dirty="0" err="1" smtClean="0">
                <a:solidFill>
                  <a:srgbClr val="000066"/>
                </a:solidFill>
                <a:latin typeface="Times New Roman" panose="02020603050405020304" pitchFamily="18" charset="0"/>
                <a:cs typeface="Times New Roman" panose="02020603050405020304" pitchFamily="18" charset="0"/>
              </a:rPr>
              <a:t>малозабезпечених</a:t>
            </a:r>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dirty="0" err="1" smtClean="0">
                <a:solidFill>
                  <a:srgbClr val="000066"/>
                </a:solidFill>
                <a:latin typeface="Times New Roman" panose="02020603050405020304" pitchFamily="18" charset="0"/>
                <a:cs typeface="Times New Roman" panose="02020603050405020304" pitchFamily="18" charset="0"/>
              </a:rPr>
              <a:t>сімей</a:t>
            </a:r>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dirty="0" err="1" smtClean="0">
                <a:solidFill>
                  <a:srgbClr val="000066"/>
                </a:solidFill>
                <a:latin typeface="Times New Roman" panose="02020603050405020304" pitchFamily="18" charset="0"/>
                <a:cs typeface="Times New Roman" panose="02020603050405020304" pitchFamily="18" charset="0"/>
              </a:rPr>
              <a:t>безкоштовно</a:t>
            </a:r>
            <a:r>
              <a:rPr lang="ru-RU" sz="2200" dirty="0" smtClean="0">
                <a:solidFill>
                  <a:srgbClr val="000066"/>
                </a:solidFill>
                <a:latin typeface="Times New Roman" panose="02020603050405020304" pitchFamily="18" charset="0"/>
                <a:cs typeface="Times New Roman" panose="02020603050405020304" pitchFamily="18" charset="0"/>
              </a:rPr>
              <a:t>)</a:t>
            </a:r>
          </a:p>
          <a:p>
            <a:pPr algn="just"/>
            <a:r>
              <a:rPr lang="ru-RU" sz="2000" dirty="0" smtClean="0">
                <a:solidFill>
                  <a:srgbClr val="000066"/>
                </a:solidFill>
                <a:latin typeface="Times New Roman" panose="02020603050405020304" pitchFamily="18" charset="0"/>
                <a:cs typeface="Times New Roman" panose="02020603050405020304" pitchFamily="18" charset="0"/>
              </a:rPr>
              <a:t>     </a:t>
            </a:r>
            <a:r>
              <a:rPr lang="ru-RU" sz="2200" dirty="0" err="1" smtClean="0">
                <a:solidFill>
                  <a:srgbClr val="000066"/>
                </a:solidFill>
                <a:latin typeface="Times New Roman" panose="02020603050405020304" pitchFamily="18" charset="0"/>
                <a:cs typeface="Times New Roman" panose="02020603050405020304" pitchFamily="18" charset="0"/>
              </a:rPr>
              <a:t>Копії</a:t>
            </a:r>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u="sng" dirty="0" err="1" smtClean="0">
                <a:solidFill>
                  <a:srgbClr val="000066"/>
                </a:solidFill>
                <a:latin typeface="Times New Roman" panose="02020603050405020304" pitchFamily="18" charset="0"/>
                <a:cs typeface="Times New Roman" panose="02020603050405020304" pitchFamily="18" charset="0"/>
              </a:rPr>
              <a:t>документів</a:t>
            </a:r>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dirty="0" err="1" smtClean="0">
                <a:solidFill>
                  <a:srgbClr val="000066"/>
                </a:solidFill>
                <a:latin typeface="Times New Roman" panose="02020603050405020304" pitchFamily="18" charset="0"/>
                <a:cs typeface="Times New Roman" panose="02020603050405020304" pitchFamily="18" charset="0"/>
              </a:rPr>
              <a:t>довідка</a:t>
            </a:r>
            <a:r>
              <a:rPr lang="ru-RU" sz="2200" dirty="0" smtClean="0">
                <a:solidFill>
                  <a:srgbClr val="000066"/>
                </a:solidFill>
                <a:latin typeface="Times New Roman" panose="02020603050405020304" pitchFamily="18" charset="0"/>
                <a:cs typeface="Times New Roman" panose="02020603050405020304" pitchFamily="18" charset="0"/>
              </a:rPr>
              <a:t> з Управління </a:t>
            </a:r>
            <a:r>
              <a:rPr lang="ru-RU" sz="2200" dirty="0" err="1" smtClean="0">
                <a:solidFill>
                  <a:srgbClr val="000066"/>
                </a:solidFill>
                <a:latin typeface="Times New Roman" panose="02020603050405020304" pitchFamily="18" charset="0"/>
                <a:cs typeface="Times New Roman" panose="02020603050405020304" pitchFamily="18" charset="0"/>
              </a:rPr>
              <a:t>праці</a:t>
            </a:r>
            <a:r>
              <a:rPr lang="ru-RU" sz="2200" dirty="0" smtClean="0">
                <a:solidFill>
                  <a:srgbClr val="000066"/>
                </a:solidFill>
                <a:latin typeface="Times New Roman" panose="02020603050405020304" pitchFamily="18" charset="0"/>
                <a:cs typeface="Times New Roman" panose="02020603050405020304" pitchFamily="18" charset="0"/>
              </a:rPr>
              <a:t> та </a:t>
            </a:r>
            <a:r>
              <a:rPr lang="ru-RU" sz="2200" dirty="0" err="1" smtClean="0">
                <a:solidFill>
                  <a:srgbClr val="000066"/>
                </a:solidFill>
                <a:latin typeface="Times New Roman" panose="02020603050405020304" pitchFamily="18" charset="0"/>
                <a:cs typeface="Times New Roman" panose="02020603050405020304" pitchFamily="18" charset="0"/>
              </a:rPr>
              <a:t>соціального</a:t>
            </a:r>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dirty="0" err="1" smtClean="0">
                <a:solidFill>
                  <a:srgbClr val="000066"/>
                </a:solidFill>
                <a:latin typeface="Times New Roman" panose="02020603050405020304" pitchFamily="18" charset="0"/>
                <a:cs typeface="Times New Roman" panose="02020603050405020304" pitchFamily="18" charset="0"/>
              </a:rPr>
              <a:t>захисту</a:t>
            </a:r>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dirty="0" err="1" smtClean="0">
                <a:solidFill>
                  <a:srgbClr val="000066"/>
                </a:solidFill>
                <a:latin typeface="Times New Roman" panose="02020603050405020304" pitchFamily="18" charset="0"/>
                <a:cs typeface="Times New Roman" panose="02020603050405020304" pitchFamily="18" charset="0"/>
              </a:rPr>
              <a:t>населення</a:t>
            </a:r>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dirty="0" err="1" smtClean="0">
                <a:solidFill>
                  <a:srgbClr val="000066"/>
                </a:solidFill>
                <a:latin typeface="Times New Roman" panose="02020603050405020304" pitchFamily="18" charset="0"/>
                <a:cs typeface="Times New Roman" panose="02020603050405020304" pitchFamily="18" charset="0"/>
              </a:rPr>
              <a:t>копія</a:t>
            </a:r>
            <a:r>
              <a:rPr lang="ru-RU" sz="2200" dirty="0" smtClean="0">
                <a:solidFill>
                  <a:srgbClr val="000066"/>
                </a:solidFill>
                <a:latin typeface="Times New Roman" panose="02020603050405020304" pitchFamily="18" charset="0"/>
                <a:cs typeface="Times New Roman" panose="02020603050405020304" pitchFamily="18" charset="0"/>
              </a:rPr>
              <a:t> та </a:t>
            </a:r>
            <a:r>
              <a:rPr lang="ru-RU" sz="2200" dirty="0" err="1" smtClean="0">
                <a:solidFill>
                  <a:srgbClr val="000066"/>
                </a:solidFill>
                <a:latin typeface="Times New Roman" panose="02020603050405020304" pitchFamily="18" charset="0"/>
                <a:cs typeface="Times New Roman" panose="02020603050405020304" pitchFamily="18" charset="0"/>
              </a:rPr>
              <a:t>оригінал</a:t>
            </a:r>
            <a:r>
              <a:rPr lang="ru-RU" sz="2200" dirty="0" smtClean="0">
                <a:solidFill>
                  <a:srgbClr val="000066"/>
                </a:solidFill>
                <a:latin typeface="Times New Roman" panose="02020603050405020304" pitchFamily="18" charset="0"/>
                <a:cs typeface="Times New Roman" panose="02020603050405020304" pitchFamily="18" charset="0"/>
              </a:rPr>
              <a:t>, яка </a:t>
            </a:r>
            <a:r>
              <a:rPr lang="ru-RU" sz="2200" dirty="0" err="1" smtClean="0">
                <a:solidFill>
                  <a:srgbClr val="000066"/>
                </a:solidFill>
                <a:latin typeface="Times New Roman" panose="02020603050405020304" pitchFamily="18" charset="0"/>
                <a:cs typeface="Times New Roman" panose="02020603050405020304" pitchFamily="18" charset="0"/>
              </a:rPr>
              <a:t>поновлюється</a:t>
            </a:r>
            <a:r>
              <a:rPr lang="ru-RU" sz="2200" dirty="0" smtClean="0">
                <a:solidFill>
                  <a:srgbClr val="000066"/>
                </a:solidFill>
                <a:latin typeface="Times New Roman" panose="02020603050405020304" pitchFamily="18" charset="0"/>
                <a:cs typeface="Times New Roman" panose="02020603050405020304" pitchFamily="18" charset="0"/>
              </a:rPr>
              <a:t> 1 раз у </a:t>
            </a:r>
            <a:r>
              <a:rPr lang="ru-RU" sz="2200" dirty="0" err="1" smtClean="0">
                <a:solidFill>
                  <a:srgbClr val="000066"/>
                </a:solidFill>
                <a:latin typeface="Times New Roman" panose="02020603050405020304" pitchFamily="18" charset="0"/>
                <a:cs typeface="Times New Roman" panose="02020603050405020304" pitchFamily="18" charset="0"/>
              </a:rPr>
              <a:t>півроку</a:t>
            </a:r>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dirty="0" err="1" smtClean="0">
                <a:solidFill>
                  <a:srgbClr val="000066"/>
                </a:solidFill>
                <a:latin typeface="Times New Roman" panose="02020603050405020304" pitchFamily="18" charset="0"/>
                <a:cs typeface="Times New Roman" panose="02020603050405020304" pitchFamily="18" charset="0"/>
              </a:rPr>
              <a:t>копія</a:t>
            </a:r>
            <a:r>
              <a:rPr lang="ru-RU" sz="2200" dirty="0" smtClean="0">
                <a:solidFill>
                  <a:srgbClr val="000066"/>
                </a:solidFill>
                <a:latin typeface="Times New Roman" panose="02020603050405020304" pitchFamily="18" charset="0"/>
                <a:cs typeface="Times New Roman" panose="02020603050405020304" pitchFamily="18" charset="0"/>
              </a:rPr>
              <a:t> свідоцтва, </a:t>
            </a:r>
            <a:r>
              <a:rPr lang="ru-RU" sz="2200" dirty="0" err="1" smtClean="0">
                <a:solidFill>
                  <a:srgbClr val="000066"/>
                </a:solidFill>
                <a:latin typeface="Times New Roman" panose="02020603050405020304" pitchFamily="18" charset="0"/>
                <a:cs typeface="Times New Roman" panose="02020603050405020304" pitchFamily="18" charset="0"/>
              </a:rPr>
              <a:t>довідка</a:t>
            </a:r>
            <a:r>
              <a:rPr lang="ru-RU" sz="2200" dirty="0" smtClean="0">
                <a:solidFill>
                  <a:srgbClr val="000066"/>
                </a:solidFill>
                <a:latin typeface="Times New Roman" panose="02020603050405020304" pitchFamily="18" charset="0"/>
                <a:cs typeface="Times New Roman" panose="02020603050405020304" pitchFamily="18" charset="0"/>
              </a:rPr>
              <a:t> з </a:t>
            </a:r>
            <a:r>
              <a:rPr lang="ru-RU" sz="2200" dirty="0" err="1" smtClean="0">
                <a:solidFill>
                  <a:srgbClr val="000066"/>
                </a:solidFill>
                <a:latin typeface="Times New Roman" panose="02020603050405020304" pitchFamily="18" charset="0"/>
                <a:cs typeface="Times New Roman" panose="02020603050405020304" pitchFamily="18" charset="0"/>
              </a:rPr>
              <a:t>місця</a:t>
            </a:r>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dirty="0" err="1" smtClean="0">
                <a:solidFill>
                  <a:srgbClr val="000066"/>
                </a:solidFill>
                <a:latin typeface="Times New Roman" panose="02020603050405020304" pitchFamily="18" charset="0"/>
                <a:cs typeface="Times New Roman" panose="02020603050405020304" pitchFamily="18" charset="0"/>
              </a:rPr>
              <a:t>проживання</a:t>
            </a:r>
            <a:r>
              <a:rPr lang="ru-RU" sz="2200" dirty="0" smtClean="0">
                <a:solidFill>
                  <a:srgbClr val="000066"/>
                </a:solidFill>
                <a:latin typeface="Times New Roman" panose="02020603050405020304" pitchFamily="18" charset="0"/>
                <a:cs typeface="Times New Roman" panose="02020603050405020304" pitchFamily="18" charset="0"/>
              </a:rPr>
              <a:t>).</a:t>
            </a:r>
          </a:p>
          <a:p>
            <a:pPr algn="just"/>
            <a:r>
              <a:rPr lang="ru-RU" sz="2200" dirty="0" smtClean="0">
                <a:solidFill>
                  <a:srgbClr val="000066"/>
                </a:solidFill>
                <a:latin typeface="Times New Roman" panose="02020603050405020304" pitchFamily="18" charset="0"/>
                <a:cs typeface="Times New Roman" panose="02020603050405020304" pitchFamily="18" charset="0"/>
              </a:rPr>
              <a:t>  - </a:t>
            </a:r>
            <a:r>
              <a:rPr lang="ru-RU" sz="2200" dirty="0" err="1" smtClean="0">
                <a:solidFill>
                  <a:srgbClr val="000066"/>
                </a:solidFill>
                <a:latin typeface="Times New Roman" panose="02020603050405020304" pitchFamily="18" charset="0"/>
                <a:cs typeface="Times New Roman" panose="02020603050405020304" pitchFamily="18" charset="0"/>
              </a:rPr>
              <a:t>Діти</a:t>
            </a:r>
            <a:r>
              <a:rPr lang="ru-RU" sz="2200" dirty="0" smtClean="0">
                <a:solidFill>
                  <a:srgbClr val="000066"/>
                </a:solidFill>
                <a:latin typeface="Times New Roman" panose="02020603050405020304" pitchFamily="18" charset="0"/>
                <a:cs typeface="Times New Roman" panose="02020603050405020304" pitchFamily="18" charset="0"/>
              </a:rPr>
              <a:t>, батьки, </a:t>
            </a:r>
            <a:r>
              <a:rPr lang="ru-RU" sz="2200" dirty="0" err="1" smtClean="0">
                <a:solidFill>
                  <a:srgbClr val="000066"/>
                </a:solidFill>
                <a:latin typeface="Times New Roman" panose="02020603050405020304" pitchFamily="18" charset="0"/>
                <a:cs typeface="Times New Roman" panose="02020603050405020304" pitchFamily="18" charset="0"/>
              </a:rPr>
              <a:t>яких</a:t>
            </a:r>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dirty="0" err="1" smtClean="0">
                <a:solidFill>
                  <a:srgbClr val="000066"/>
                </a:solidFill>
                <a:latin typeface="Times New Roman" panose="02020603050405020304" pitchFamily="18" charset="0"/>
                <a:cs typeface="Times New Roman" panose="02020603050405020304" pitchFamily="18" charset="0"/>
              </a:rPr>
              <a:t>являються</a:t>
            </a:r>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dirty="0" err="1" smtClean="0">
                <a:solidFill>
                  <a:srgbClr val="000066"/>
                </a:solidFill>
                <a:latin typeface="Times New Roman" panose="02020603050405020304" pitchFamily="18" charset="0"/>
                <a:cs typeface="Times New Roman" panose="02020603050405020304" pitchFamily="18" charset="0"/>
              </a:rPr>
              <a:t>учасниками</a:t>
            </a:r>
            <a:r>
              <a:rPr lang="ru-RU" sz="2200" dirty="0" smtClean="0">
                <a:solidFill>
                  <a:srgbClr val="000066"/>
                </a:solidFill>
                <a:latin typeface="Times New Roman" panose="02020603050405020304" pitchFamily="18" charset="0"/>
                <a:cs typeface="Times New Roman" panose="02020603050405020304" pitchFamily="18" charset="0"/>
              </a:rPr>
              <a:t> АТО (</a:t>
            </a:r>
            <a:r>
              <a:rPr lang="ru-RU" sz="2200" dirty="0" err="1" smtClean="0">
                <a:solidFill>
                  <a:srgbClr val="000066"/>
                </a:solidFill>
                <a:latin typeface="Times New Roman" panose="02020603050405020304" pitchFamily="18" charset="0"/>
                <a:cs typeface="Times New Roman" panose="02020603050405020304" pitchFamily="18" charset="0"/>
              </a:rPr>
              <a:t>безкоштовно</a:t>
            </a:r>
            <a:r>
              <a:rPr lang="ru-RU" sz="2200" dirty="0" smtClean="0">
                <a:solidFill>
                  <a:srgbClr val="000066"/>
                </a:solidFill>
                <a:latin typeface="Times New Roman" panose="02020603050405020304" pitchFamily="18" charset="0"/>
                <a:cs typeface="Times New Roman" panose="02020603050405020304" pitchFamily="18" charset="0"/>
              </a:rPr>
              <a:t>)</a:t>
            </a:r>
          </a:p>
          <a:p>
            <a:pPr marL="257175" indent="-257175" algn="just">
              <a:buFont typeface="Wingdings" panose="05000000000000000000" pitchFamily="2" charset="2"/>
              <a:buChar char="v"/>
            </a:pPr>
            <a:r>
              <a:rPr lang="ru-RU" sz="2200" dirty="0" err="1" smtClean="0">
                <a:solidFill>
                  <a:srgbClr val="000066"/>
                </a:solidFill>
                <a:latin typeface="Times New Roman" panose="02020603050405020304" pitchFamily="18" charset="0"/>
                <a:cs typeface="Times New Roman" panose="02020603050405020304" pitchFamily="18" charset="0"/>
              </a:rPr>
              <a:t>діти</a:t>
            </a:r>
            <a:r>
              <a:rPr lang="ru-RU" sz="2200" dirty="0" smtClean="0">
                <a:solidFill>
                  <a:srgbClr val="000066"/>
                </a:solidFill>
                <a:latin typeface="Times New Roman" panose="02020603050405020304" pitchFamily="18" charset="0"/>
                <a:cs typeface="Times New Roman" panose="02020603050405020304" pitchFamily="18" charset="0"/>
              </a:rPr>
              <a:t>-сироти (</a:t>
            </a:r>
            <a:r>
              <a:rPr lang="ru-RU" sz="2200" dirty="0" err="1" smtClean="0">
                <a:solidFill>
                  <a:srgbClr val="000066"/>
                </a:solidFill>
                <a:latin typeface="Times New Roman" panose="02020603050405020304" pitchFamily="18" charset="0"/>
                <a:cs typeface="Times New Roman" panose="02020603050405020304" pitchFamily="18" charset="0"/>
              </a:rPr>
              <a:t>опікуни</a:t>
            </a:r>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dirty="0" err="1" smtClean="0">
                <a:solidFill>
                  <a:srgbClr val="000066"/>
                </a:solidFill>
                <a:latin typeface="Times New Roman" panose="02020603050405020304" pitchFamily="18" charset="0"/>
                <a:cs typeface="Times New Roman" panose="02020603050405020304" pitchFamily="18" charset="0"/>
              </a:rPr>
              <a:t>безкоштовно</a:t>
            </a:r>
            <a:r>
              <a:rPr lang="ru-RU" sz="2200" dirty="0" smtClean="0">
                <a:solidFill>
                  <a:srgbClr val="000066"/>
                </a:solidFill>
                <a:latin typeface="Times New Roman" panose="02020603050405020304" pitchFamily="18" charset="0"/>
                <a:cs typeface="Times New Roman" panose="02020603050405020304" pitchFamily="18" charset="0"/>
              </a:rPr>
              <a:t>)</a:t>
            </a:r>
          </a:p>
          <a:p>
            <a:pPr algn="just"/>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u="sng" dirty="0" err="1" smtClean="0">
                <a:solidFill>
                  <a:srgbClr val="000066"/>
                </a:solidFill>
                <a:latin typeface="Times New Roman" panose="02020603050405020304" pitchFamily="18" charset="0"/>
                <a:cs typeface="Times New Roman" panose="02020603050405020304" pitchFamily="18" charset="0"/>
              </a:rPr>
              <a:t>Копії</a:t>
            </a:r>
            <a:r>
              <a:rPr lang="ru-RU" sz="2200" u="sng" dirty="0" smtClean="0">
                <a:solidFill>
                  <a:srgbClr val="000066"/>
                </a:solidFill>
                <a:latin typeface="Times New Roman" panose="02020603050405020304" pitchFamily="18" charset="0"/>
                <a:cs typeface="Times New Roman" panose="02020603050405020304" pitchFamily="18" charset="0"/>
              </a:rPr>
              <a:t> </a:t>
            </a:r>
            <a:r>
              <a:rPr lang="ru-RU" sz="2200" u="sng" dirty="0" err="1" smtClean="0">
                <a:solidFill>
                  <a:srgbClr val="000066"/>
                </a:solidFill>
                <a:latin typeface="Times New Roman" panose="02020603050405020304" pitchFamily="18" charset="0"/>
                <a:cs typeface="Times New Roman" panose="02020603050405020304" pitchFamily="18" charset="0"/>
              </a:rPr>
              <a:t>документів</a:t>
            </a:r>
            <a:r>
              <a:rPr lang="ru-RU" sz="2200" dirty="0" smtClean="0">
                <a:solidFill>
                  <a:srgbClr val="000066"/>
                </a:solidFill>
                <a:latin typeface="Times New Roman" panose="02020603050405020304" pitchFamily="18" charset="0"/>
                <a:cs typeface="Times New Roman" panose="02020603050405020304" pitchFamily="18" charset="0"/>
              </a:rPr>
              <a:t>: свідоцтва про народження дитини, </a:t>
            </a:r>
            <a:r>
              <a:rPr lang="ru-RU" sz="2200" dirty="0" err="1" smtClean="0">
                <a:solidFill>
                  <a:srgbClr val="000066"/>
                </a:solidFill>
                <a:latin typeface="Times New Roman" panose="02020603050405020304" pitchFamily="18" charset="0"/>
                <a:cs typeface="Times New Roman" panose="02020603050405020304" pitchFamily="18" charset="0"/>
              </a:rPr>
              <a:t>рішення</a:t>
            </a:r>
            <a:r>
              <a:rPr lang="ru-RU" sz="2200" dirty="0" smtClean="0">
                <a:solidFill>
                  <a:srgbClr val="000066"/>
                </a:solidFill>
                <a:latin typeface="Times New Roman" panose="02020603050405020304" pitchFamily="18" charset="0"/>
                <a:cs typeface="Times New Roman" panose="02020603050405020304" pitchFamily="18" charset="0"/>
              </a:rPr>
              <a:t> суду про  </a:t>
            </a:r>
            <a:r>
              <a:rPr lang="ru-RU" sz="2200" dirty="0" err="1" smtClean="0">
                <a:solidFill>
                  <a:srgbClr val="000066"/>
                </a:solidFill>
                <a:latin typeface="Times New Roman" panose="02020603050405020304" pitchFamily="18" charset="0"/>
                <a:cs typeface="Times New Roman" panose="02020603050405020304" pitchFamily="18" charset="0"/>
              </a:rPr>
              <a:t>опікунство</a:t>
            </a:r>
            <a:r>
              <a:rPr lang="ru-RU" sz="2200" dirty="0" smtClean="0">
                <a:solidFill>
                  <a:srgbClr val="000066"/>
                </a:solidFill>
                <a:latin typeface="Times New Roman" panose="02020603050405020304" pitchFamily="18" charset="0"/>
                <a:cs typeface="Times New Roman" panose="02020603050405020304" pitchFamily="18" charset="0"/>
              </a:rPr>
              <a:t>.</a:t>
            </a:r>
          </a:p>
          <a:p>
            <a:pPr algn="just"/>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dirty="0" err="1" smtClean="0">
                <a:solidFill>
                  <a:srgbClr val="000066"/>
                </a:solidFill>
                <a:latin typeface="Times New Roman" panose="02020603050405020304" pitchFamily="18" charset="0"/>
                <a:cs typeface="Times New Roman" panose="02020603050405020304" pitchFamily="18" charset="0"/>
              </a:rPr>
              <a:t>Діти</a:t>
            </a:r>
            <a:r>
              <a:rPr lang="ru-RU" sz="2200" dirty="0" smtClean="0">
                <a:solidFill>
                  <a:srgbClr val="000066"/>
                </a:solidFill>
                <a:latin typeface="Times New Roman" panose="02020603050405020304" pitchFamily="18" charset="0"/>
                <a:cs typeface="Times New Roman" panose="02020603050405020304" pitchFamily="18" charset="0"/>
              </a:rPr>
              <a:t> </a:t>
            </a:r>
            <a:r>
              <a:rPr lang="uk-UA" sz="2200" dirty="0" smtClean="0">
                <a:solidFill>
                  <a:srgbClr val="000066"/>
                </a:solidFill>
                <a:latin typeface="Times New Roman" panose="02020603050405020304" pitchFamily="18" charset="0"/>
                <a:cs typeface="Times New Roman" panose="02020603050405020304" pitchFamily="18" charset="0"/>
              </a:rPr>
              <a:t>інваліди(безкоштовно) свідоцтво про народження дитини, посвідчення дитини інваліда.</a:t>
            </a:r>
            <a:endParaRPr lang="ru-RU" sz="2200" dirty="0" smtClean="0">
              <a:solidFill>
                <a:srgbClr val="000066"/>
              </a:solidFill>
              <a:latin typeface="Times New Roman" panose="02020603050405020304" pitchFamily="18" charset="0"/>
              <a:cs typeface="Times New Roman" panose="02020603050405020304" pitchFamily="18" charset="0"/>
            </a:endParaRPr>
          </a:p>
          <a:p>
            <a:pPr marL="257175" indent="-257175" algn="just">
              <a:buFont typeface="Wingdings" panose="05000000000000000000" pitchFamily="2" charset="2"/>
              <a:buChar char="v"/>
            </a:pPr>
            <a:r>
              <a:rPr lang="ru-RU" sz="2200" dirty="0" err="1" smtClean="0">
                <a:solidFill>
                  <a:srgbClr val="000066"/>
                </a:solidFill>
                <a:latin typeface="Times New Roman" panose="02020603050405020304" pitchFamily="18" charset="0"/>
                <a:cs typeface="Times New Roman" panose="02020603050405020304" pitchFamily="18" charset="0"/>
              </a:rPr>
              <a:t>діти</a:t>
            </a:r>
            <a:r>
              <a:rPr lang="ru-RU" sz="2200" dirty="0" smtClean="0">
                <a:solidFill>
                  <a:srgbClr val="000066"/>
                </a:solidFill>
                <a:latin typeface="Times New Roman" panose="02020603050405020304" pitchFamily="18" charset="0"/>
                <a:cs typeface="Times New Roman" panose="02020603050405020304" pitchFamily="18" charset="0"/>
              </a:rPr>
              <a:t> з </a:t>
            </a:r>
            <a:r>
              <a:rPr lang="ru-RU" sz="2200" dirty="0" err="1" smtClean="0">
                <a:solidFill>
                  <a:srgbClr val="000066"/>
                </a:solidFill>
                <a:latin typeface="Times New Roman" panose="02020603050405020304" pitchFamily="18" charset="0"/>
                <a:cs typeface="Times New Roman" panose="02020603050405020304" pitchFamily="18" charset="0"/>
              </a:rPr>
              <a:t>багатодітних</a:t>
            </a:r>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dirty="0" err="1" smtClean="0">
                <a:solidFill>
                  <a:srgbClr val="000066"/>
                </a:solidFill>
                <a:latin typeface="Times New Roman" panose="02020603050405020304" pitchFamily="18" charset="0"/>
                <a:cs typeface="Times New Roman" panose="02020603050405020304" pitchFamily="18" charset="0"/>
              </a:rPr>
              <a:t>сімей</a:t>
            </a:r>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dirty="0" err="1" smtClean="0">
                <a:solidFill>
                  <a:srgbClr val="000066"/>
                </a:solidFill>
                <a:latin typeface="Times New Roman" panose="02020603050405020304" pitchFamily="18" charset="0"/>
                <a:cs typeface="Times New Roman" panose="02020603050405020304" pitchFamily="18" charset="0"/>
              </a:rPr>
              <a:t>оплачують</a:t>
            </a:r>
            <a:r>
              <a:rPr lang="ru-RU" sz="2200" dirty="0" smtClean="0">
                <a:solidFill>
                  <a:srgbClr val="000066"/>
                </a:solidFill>
                <a:latin typeface="Times New Roman" panose="02020603050405020304" pitchFamily="18" charset="0"/>
                <a:cs typeface="Times New Roman" panose="02020603050405020304" pitchFamily="18" charset="0"/>
              </a:rPr>
              <a:t> 50%)</a:t>
            </a:r>
          </a:p>
          <a:p>
            <a:pPr algn="just"/>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u="sng" dirty="0" err="1" smtClean="0">
                <a:solidFill>
                  <a:srgbClr val="000066"/>
                </a:solidFill>
                <a:latin typeface="Times New Roman" panose="02020603050405020304" pitchFamily="18" charset="0"/>
                <a:cs typeface="Times New Roman" panose="02020603050405020304" pitchFamily="18" charset="0"/>
              </a:rPr>
              <a:t>Копії</a:t>
            </a:r>
            <a:r>
              <a:rPr lang="ru-RU" sz="2200" u="sng" dirty="0" smtClean="0">
                <a:solidFill>
                  <a:srgbClr val="000066"/>
                </a:solidFill>
                <a:latin typeface="Times New Roman" panose="02020603050405020304" pitchFamily="18" charset="0"/>
                <a:cs typeface="Times New Roman" panose="02020603050405020304" pitchFamily="18" charset="0"/>
              </a:rPr>
              <a:t> </a:t>
            </a:r>
            <a:r>
              <a:rPr lang="ru-RU" sz="2200" u="sng" dirty="0" err="1" smtClean="0">
                <a:solidFill>
                  <a:srgbClr val="000066"/>
                </a:solidFill>
                <a:latin typeface="Times New Roman" panose="02020603050405020304" pitchFamily="18" charset="0"/>
                <a:cs typeface="Times New Roman" panose="02020603050405020304" pitchFamily="18" charset="0"/>
              </a:rPr>
              <a:t>документів</a:t>
            </a:r>
            <a:r>
              <a:rPr lang="ru-RU" sz="2200" dirty="0" smtClean="0">
                <a:solidFill>
                  <a:srgbClr val="000066"/>
                </a:solidFill>
                <a:latin typeface="Times New Roman" panose="02020603050405020304" pitchFamily="18" charset="0"/>
                <a:cs typeface="Times New Roman" panose="02020603050405020304" pitchFamily="18" charset="0"/>
              </a:rPr>
              <a:t>: свідоцтва про народження </a:t>
            </a:r>
            <a:r>
              <a:rPr lang="ru-RU" sz="2200" dirty="0" err="1" smtClean="0">
                <a:solidFill>
                  <a:srgbClr val="000066"/>
                </a:solidFill>
                <a:latin typeface="Times New Roman" panose="02020603050405020304" pitchFamily="18" charset="0"/>
                <a:cs typeface="Times New Roman" panose="02020603050405020304" pitchFamily="18" charset="0"/>
              </a:rPr>
              <a:t>всіх</a:t>
            </a:r>
            <a:r>
              <a:rPr lang="ru-RU" sz="2200" dirty="0" smtClean="0">
                <a:solidFill>
                  <a:srgbClr val="000066"/>
                </a:solidFill>
                <a:latin typeface="Times New Roman" panose="02020603050405020304" pitchFamily="18" charset="0"/>
                <a:cs typeface="Times New Roman" panose="02020603050405020304" pitchFamily="18" charset="0"/>
              </a:rPr>
              <a:t> дітей, </a:t>
            </a:r>
            <a:r>
              <a:rPr lang="ru-RU" sz="2200" dirty="0" err="1" smtClean="0">
                <a:solidFill>
                  <a:srgbClr val="000066"/>
                </a:solidFill>
                <a:latin typeface="Times New Roman" panose="02020603050405020304" pitchFamily="18" charset="0"/>
                <a:cs typeface="Times New Roman" panose="02020603050405020304" pitchFamily="18" charset="0"/>
              </a:rPr>
              <a:t>посвідчення</a:t>
            </a:r>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dirty="0" err="1" smtClean="0">
                <a:solidFill>
                  <a:srgbClr val="000066"/>
                </a:solidFill>
                <a:latin typeface="Times New Roman" panose="02020603050405020304" pitchFamily="18" charset="0"/>
                <a:cs typeface="Times New Roman" panose="02020603050405020304" pitchFamily="18" charset="0"/>
              </a:rPr>
              <a:t>багатодітної</a:t>
            </a:r>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dirty="0" err="1" smtClean="0">
                <a:solidFill>
                  <a:srgbClr val="000066"/>
                </a:solidFill>
                <a:latin typeface="Times New Roman" panose="02020603050405020304" pitchFamily="18" charset="0"/>
                <a:cs typeface="Times New Roman" panose="02020603050405020304" pitchFamily="18" charset="0"/>
              </a:rPr>
              <a:t>сім'ї</a:t>
            </a:r>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dirty="0" err="1" smtClean="0">
                <a:solidFill>
                  <a:srgbClr val="000066"/>
                </a:solidFill>
                <a:latin typeface="Times New Roman" panose="02020603050405020304" pitchFamily="18" charset="0"/>
                <a:cs typeface="Times New Roman" panose="02020603050405020304" pitchFamily="18" charset="0"/>
              </a:rPr>
              <a:t>довідка</a:t>
            </a:r>
            <a:r>
              <a:rPr lang="ru-RU" sz="2200" dirty="0" smtClean="0">
                <a:solidFill>
                  <a:srgbClr val="000066"/>
                </a:solidFill>
                <a:latin typeface="Times New Roman" panose="02020603050405020304" pitchFamily="18" charset="0"/>
                <a:cs typeface="Times New Roman" panose="02020603050405020304" pitchFamily="18" charset="0"/>
              </a:rPr>
              <a:t> з </a:t>
            </a:r>
            <a:r>
              <a:rPr lang="ru-RU" sz="2200" dirty="0" err="1" smtClean="0">
                <a:solidFill>
                  <a:srgbClr val="000066"/>
                </a:solidFill>
                <a:latin typeface="Times New Roman" panose="02020603050405020304" pitchFamily="18" charset="0"/>
                <a:cs typeface="Times New Roman" panose="02020603050405020304" pitchFamily="18" charset="0"/>
              </a:rPr>
              <a:t>місця</a:t>
            </a:r>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dirty="0" err="1" smtClean="0">
                <a:solidFill>
                  <a:srgbClr val="000066"/>
                </a:solidFill>
                <a:latin typeface="Times New Roman" panose="02020603050405020304" pitchFamily="18" charset="0"/>
                <a:cs typeface="Times New Roman" panose="02020603050405020304" pitchFamily="18" charset="0"/>
              </a:rPr>
              <a:t>проживання</a:t>
            </a:r>
            <a:r>
              <a:rPr lang="ru-RU" sz="2200" dirty="0" smtClean="0">
                <a:solidFill>
                  <a:srgbClr val="000066"/>
                </a:solidFill>
                <a:latin typeface="Times New Roman" panose="02020603050405020304" pitchFamily="18" charset="0"/>
                <a:cs typeface="Times New Roman" panose="02020603050405020304" pitchFamily="18" charset="0"/>
              </a:rPr>
              <a:t> </a:t>
            </a:r>
          </a:p>
          <a:p>
            <a:pPr marL="257175" indent="-257175" algn="just">
              <a:buFont typeface="Wingdings" panose="05000000000000000000" pitchFamily="2" charset="2"/>
              <a:buChar char="v"/>
            </a:pPr>
            <a:r>
              <a:rPr lang="ru-RU" sz="2200" dirty="0" smtClean="0">
                <a:solidFill>
                  <a:srgbClr val="000066"/>
                </a:solidFill>
                <a:latin typeface="Times New Roman" panose="02020603050405020304" pitchFamily="18" charset="0"/>
                <a:cs typeface="Times New Roman" panose="02020603050405020304" pitchFamily="18" charset="0"/>
              </a:rPr>
              <a:t>для одинокого батька </a:t>
            </a:r>
            <a:r>
              <a:rPr lang="ru-RU" sz="2200" dirty="0" err="1" smtClean="0">
                <a:solidFill>
                  <a:srgbClr val="000066"/>
                </a:solidFill>
                <a:latin typeface="Times New Roman" panose="02020603050405020304" pitchFamily="18" charset="0"/>
                <a:cs typeface="Times New Roman" panose="02020603050405020304" pitchFamily="18" charset="0"/>
              </a:rPr>
              <a:t>або</a:t>
            </a:r>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dirty="0" err="1" smtClean="0">
                <a:solidFill>
                  <a:srgbClr val="000066"/>
                </a:solidFill>
                <a:latin typeface="Times New Roman" panose="02020603050405020304" pitchFamily="18" charset="0"/>
                <a:cs typeface="Times New Roman" panose="02020603050405020304" pitchFamily="18" charset="0"/>
              </a:rPr>
              <a:t>матері</a:t>
            </a:r>
            <a:r>
              <a:rPr lang="ru-RU" sz="2200" dirty="0" smtClean="0">
                <a:solidFill>
                  <a:srgbClr val="000066"/>
                </a:solidFill>
                <a:latin typeface="Times New Roman" panose="02020603050405020304" pitchFamily="18" charset="0"/>
                <a:cs typeface="Times New Roman" panose="02020603050405020304" pitchFamily="18" charset="0"/>
              </a:rPr>
              <a:t> </a:t>
            </a:r>
            <a:r>
              <a:rPr lang="ru-RU" sz="2200" dirty="0" err="1" smtClean="0">
                <a:solidFill>
                  <a:srgbClr val="000066"/>
                </a:solidFill>
                <a:latin typeface="Times New Roman" panose="02020603050405020304" pitchFamily="18" charset="0"/>
                <a:cs typeface="Times New Roman" panose="02020603050405020304" pitchFamily="18" charset="0"/>
              </a:rPr>
              <a:t>пільги</a:t>
            </a:r>
            <a:r>
              <a:rPr lang="ru-RU" sz="2200" dirty="0" smtClean="0">
                <a:solidFill>
                  <a:srgbClr val="000066"/>
                </a:solidFill>
                <a:latin typeface="Times New Roman" panose="02020603050405020304" pitchFamily="18" charset="0"/>
                <a:cs typeface="Times New Roman" panose="02020603050405020304" pitchFamily="18" charset="0"/>
              </a:rPr>
              <a:t> Законом не </a:t>
            </a:r>
            <a:r>
              <a:rPr lang="ru-RU" sz="2400" dirty="0" err="1" smtClean="0">
                <a:solidFill>
                  <a:srgbClr val="000066"/>
                </a:solidFill>
                <a:latin typeface="Times New Roman" panose="02020603050405020304" pitchFamily="18" charset="0"/>
                <a:cs typeface="Times New Roman" panose="02020603050405020304" pitchFamily="18" charset="0"/>
              </a:rPr>
              <a:t>передбачені</a:t>
            </a:r>
            <a:r>
              <a:rPr lang="ru-RU" sz="2400" dirty="0" smtClean="0">
                <a:solidFill>
                  <a:srgbClr val="000066"/>
                </a:solidFill>
                <a:latin typeface="Times New Roman" panose="02020603050405020304" pitchFamily="18" charset="0"/>
                <a:cs typeface="Times New Roman" panose="02020603050405020304" pitchFamily="18" charset="0"/>
              </a:rPr>
              <a:t>. </a:t>
            </a:r>
            <a:endParaRPr lang="ru-RU" sz="2400" dirty="0">
              <a:solidFill>
                <a:srgbClr val="000066"/>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47185183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500034" y="285728"/>
            <a:ext cx="8358246" cy="1428760"/>
          </a:xfrm>
        </p:spPr>
        <p:txBody>
          <a:bodyPr>
            <a:noAutofit/>
          </a:bodyPr>
          <a:lstStyle/>
          <a:p>
            <a:pPr algn="just"/>
            <a:r>
              <a:rPr lang="uk-UA" sz="2000" dirty="0" smtClean="0">
                <a:solidFill>
                  <a:srgbClr val="131131"/>
                </a:solidFill>
                <a:effectLst/>
                <a:latin typeface="Times New Roman" panose="02020603050405020304" pitchFamily="18" charset="0"/>
                <a:cs typeface="Times New Roman" panose="02020603050405020304" pitchFamily="18" charset="0"/>
              </a:rPr>
              <a:t>	</a:t>
            </a:r>
            <a:r>
              <a:rPr lang="uk-UA" sz="1800" dirty="0" smtClean="0">
                <a:solidFill>
                  <a:srgbClr val="131131"/>
                </a:solidFill>
                <a:effectLst/>
                <a:latin typeface="Times New Roman" panose="02020603050405020304" pitchFamily="18" charset="0"/>
                <a:cs typeface="Times New Roman" panose="02020603050405020304" pitchFamily="18" charset="0"/>
              </a:rPr>
              <a:t>Протягом 2019/2020 навчального року в закладі дошкільної освіти харчувалося </a:t>
            </a:r>
            <a:r>
              <a:rPr lang="uk-UA" sz="1800" dirty="0" smtClean="0">
                <a:solidFill>
                  <a:srgbClr val="131131"/>
                </a:solidFill>
                <a:latin typeface="Times New Roman" panose="02020603050405020304" pitchFamily="18" charset="0"/>
                <a:cs typeface="Times New Roman" panose="02020603050405020304" pitchFamily="18" charset="0"/>
              </a:rPr>
              <a:t>274</a:t>
            </a:r>
            <a:r>
              <a:rPr lang="uk-UA" sz="1800" dirty="0" smtClean="0">
                <a:solidFill>
                  <a:srgbClr val="131131"/>
                </a:solidFill>
                <a:effectLst/>
                <a:latin typeface="Times New Roman" panose="02020603050405020304" pitchFamily="18" charset="0"/>
                <a:cs typeface="Times New Roman" panose="02020603050405020304" pitchFamily="18" charset="0"/>
              </a:rPr>
              <a:t> дітей, з них </a:t>
            </a:r>
            <a:r>
              <a:rPr lang="uk-UA" sz="1800" dirty="0" smtClean="0">
                <a:solidFill>
                  <a:srgbClr val="131131"/>
                </a:solidFill>
                <a:latin typeface="Times New Roman" panose="02020603050405020304" pitchFamily="18" charset="0"/>
                <a:cs typeface="Times New Roman" panose="02020603050405020304" pitchFamily="18" charset="0"/>
              </a:rPr>
              <a:t>27</a:t>
            </a:r>
            <a:r>
              <a:rPr lang="uk-UA" sz="1800" dirty="0" smtClean="0">
                <a:solidFill>
                  <a:srgbClr val="131131"/>
                </a:solidFill>
                <a:effectLst/>
                <a:latin typeface="Times New Roman" panose="02020603050405020304" pitchFamily="18" charset="0"/>
                <a:cs typeface="Times New Roman" panose="02020603050405020304" pitchFamily="18" charset="0"/>
              </a:rPr>
              <a:t> дитина (10%) пільгового контингенту, а саме 15 дітей з  9 багатодітних сімей і </a:t>
            </a:r>
            <a:r>
              <a:rPr lang="uk-UA" sz="1800" dirty="0" smtClean="0">
                <a:solidFill>
                  <a:srgbClr val="131131"/>
                </a:solidFill>
                <a:latin typeface="Times New Roman" panose="02020603050405020304" pitchFamily="18" charset="0"/>
                <a:cs typeface="Times New Roman" panose="02020603050405020304" pitchFamily="18" charset="0"/>
              </a:rPr>
              <a:t>7</a:t>
            </a:r>
            <a:r>
              <a:rPr lang="uk-UA" sz="1800" dirty="0" smtClean="0">
                <a:solidFill>
                  <a:srgbClr val="131131"/>
                </a:solidFill>
                <a:effectLst/>
                <a:latin typeface="Times New Roman" panose="02020603050405020304" pitchFamily="18" charset="0"/>
                <a:cs typeface="Times New Roman" panose="02020603050405020304" pitchFamily="18" charset="0"/>
              </a:rPr>
              <a:t> дітей без оплати з малозабезпечених сімей, 5 дітей, батьки, яких являються учасниками АТО, 1 дитина інвалід</a:t>
            </a:r>
          </a:p>
          <a:p>
            <a:pPr algn="just"/>
            <a:r>
              <a:rPr lang="uk-UA" sz="2000" dirty="0" smtClean="0">
                <a:solidFill>
                  <a:srgbClr val="131131"/>
                </a:solidFill>
                <a:effectLst/>
                <a:latin typeface="Times New Roman" panose="02020603050405020304" pitchFamily="18" charset="0"/>
                <a:cs typeface="Times New Roman" panose="02020603050405020304" pitchFamily="18" charset="0"/>
              </a:rPr>
              <a:t> </a:t>
            </a:r>
            <a:endParaRPr lang="ru-RU" sz="2000" dirty="0" smtClean="0">
              <a:solidFill>
                <a:srgbClr val="131131"/>
              </a:solidFill>
              <a:effectLst/>
              <a:latin typeface="Times New Roman" panose="02020603050405020304" pitchFamily="18" charset="0"/>
              <a:cs typeface="Times New Roman" panose="02020603050405020304" pitchFamily="18" charset="0"/>
            </a:endParaRPr>
          </a:p>
          <a:p>
            <a:pPr algn="ctr"/>
            <a:endParaRPr lang="ru-RU" sz="2000" dirty="0" smtClean="0">
              <a:latin typeface="Times New Roman" panose="02020603050405020304" pitchFamily="18" charset="0"/>
              <a:cs typeface="Times New Roman" panose="02020603050405020304" pitchFamily="18" charset="0"/>
            </a:endParaRPr>
          </a:p>
          <a:p>
            <a:endParaRPr lang="ru-RU" sz="2000" dirty="0"/>
          </a:p>
        </p:txBody>
      </p:sp>
      <p:graphicFrame>
        <p:nvGraphicFramePr>
          <p:cNvPr id="5" name="Объект 19"/>
          <p:cNvGraphicFramePr/>
          <p:nvPr>
            <p:extLst>
              <p:ext uri="{D42A27DB-BD31-4B8C-83A1-F6EECF244321}">
                <p14:modId xmlns:p14="http://schemas.microsoft.com/office/powerpoint/2010/main" xmlns="" val="1916960079"/>
              </p:ext>
            </p:extLst>
          </p:nvPr>
        </p:nvGraphicFramePr>
        <p:xfrm>
          <a:off x="357158" y="1571612"/>
          <a:ext cx="8358246" cy="507209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642910" y="214290"/>
            <a:ext cx="8286808" cy="2214578"/>
          </a:xfrm>
        </p:spPr>
        <p:txBody>
          <a:bodyPr>
            <a:normAutofit/>
          </a:bodyPr>
          <a:lstStyle/>
          <a:p>
            <a:pPr algn="ctr"/>
            <a:r>
              <a:rPr lang="uk-UA" sz="2200" b="1" dirty="0" smtClean="0">
                <a:solidFill>
                  <a:srgbClr val="FF0000"/>
                </a:solidFill>
                <a:effectLst/>
                <a:latin typeface="Times New Roman" pitchFamily="18" charset="0"/>
                <a:cs typeface="Times New Roman" pitchFamily="18" charset="0"/>
              </a:rPr>
              <a:t>Виконання ремонтних робіт</a:t>
            </a:r>
          </a:p>
          <a:p>
            <a:pPr algn="ctr"/>
            <a:r>
              <a:rPr lang="uk-UA" sz="1600" dirty="0" smtClean="0">
                <a:solidFill>
                  <a:srgbClr val="131131"/>
                </a:solidFill>
              </a:rPr>
              <a:t>У ході підготовки до нового навчального року були проведені ремонтні роботи за активною участю всіх членів колективу закладу та за допомогою батьків. Були виконано ремонт порогів на центральному переході та на входах до усіх груп. Замінено вікно на </a:t>
            </a:r>
            <a:r>
              <a:rPr lang="uk-UA" sz="1600" dirty="0" err="1" smtClean="0">
                <a:solidFill>
                  <a:srgbClr val="131131"/>
                </a:solidFill>
              </a:rPr>
              <a:t>металопластикове</a:t>
            </a:r>
            <a:r>
              <a:rPr lang="uk-UA" sz="1600" dirty="0" smtClean="0">
                <a:solidFill>
                  <a:srgbClr val="131131"/>
                </a:solidFill>
              </a:rPr>
              <a:t> на коридорі, пофарбовано ігрові майданчики, дитячі </a:t>
            </a:r>
            <a:r>
              <a:rPr lang="uk-UA" sz="1600" dirty="0" err="1" smtClean="0">
                <a:solidFill>
                  <a:srgbClr val="131131"/>
                </a:solidFill>
              </a:rPr>
              <a:t>павільони</a:t>
            </a:r>
            <a:r>
              <a:rPr lang="uk-UA" sz="1600" dirty="0" smtClean="0">
                <a:solidFill>
                  <a:srgbClr val="131131"/>
                </a:solidFill>
              </a:rPr>
              <a:t>, обладнання на харчоблоці, частковий ремонт покрівлі, підготовлена теплова система до опалювального сезону.</a:t>
            </a:r>
            <a:endParaRPr lang="ru-RU" sz="1600" dirty="0" smtClean="0">
              <a:solidFill>
                <a:srgbClr val="131131"/>
              </a:solidFill>
            </a:endParaRPr>
          </a:p>
          <a:p>
            <a:endParaRPr lang="ru-RU" dirty="0"/>
          </a:p>
        </p:txBody>
      </p:sp>
      <p:sp>
        <p:nvSpPr>
          <p:cNvPr id="6" name="Прямоугольник 5"/>
          <p:cNvSpPr/>
          <p:nvPr/>
        </p:nvSpPr>
        <p:spPr>
          <a:xfrm>
            <a:off x="785786" y="2428868"/>
            <a:ext cx="2776337" cy="338554"/>
          </a:xfrm>
          <a:prstGeom prst="rect">
            <a:avLst/>
          </a:prstGeom>
        </p:spPr>
        <p:txBody>
          <a:bodyPr wrap="none">
            <a:spAutoFit/>
          </a:bodyPr>
          <a:lstStyle/>
          <a:p>
            <a:r>
              <a:rPr lang="uk-UA" sz="1600" b="1" dirty="0" smtClean="0">
                <a:solidFill>
                  <a:srgbClr val="000066"/>
                </a:solidFill>
                <a:latin typeface="Times New Roman" pitchFamily="18" charset="0"/>
                <a:cs typeface="Times New Roman" pitchFamily="18" charset="0"/>
              </a:rPr>
              <a:t>Проведено ремонт в групах</a:t>
            </a:r>
            <a:r>
              <a:rPr lang="uk-UA" sz="1400" b="1" dirty="0" smtClean="0">
                <a:solidFill>
                  <a:srgbClr val="000066"/>
                </a:solidFill>
                <a:latin typeface="Times New Roman" pitchFamily="18" charset="0"/>
                <a:cs typeface="Times New Roman" pitchFamily="18" charset="0"/>
              </a:rPr>
              <a:t> </a:t>
            </a:r>
            <a:endParaRPr lang="ru-RU" sz="1400" b="1" dirty="0">
              <a:solidFill>
                <a:srgbClr val="000066"/>
              </a:solidFill>
              <a:latin typeface="Times New Roman" pitchFamily="18" charset="0"/>
              <a:cs typeface="Times New Roman" pitchFamily="18" charset="0"/>
            </a:endParaRPr>
          </a:p>
        </p:txBody>
      </p:sp>
      <p:graphicFrame>
        <p:nvGraphicFramePr>
          <p:cNvPr id="5" name="Таблица 4"/>
          <p:cNvGraphicFramePr>
            <a:graphicFrameLocks noGrp="1"/>
          </p:cNvGraphicFramePr>
          <p:nvPr/>
        </p:nvGraphicFramePr>
        <p:xfrm>
          <a:off x="142844" y="2857497"/>
          <a:ext cx="8858312" cy="3035877"/>
        </p:xfrm>
        <a:graphic>
          <a:graphicData uri="http://schemas.openxmlformats.org/drawingml/2006/table">
            <a:tbl>
              <a:tblPr/>
              <a:tblGrid>
                <a:gridCol w="1477017"/>
                <a:gridCol w="7381295"/>
              </a:tblGrid>
              <a:tr h="228210">
                <a:tc>
                  <a:txBody>
                    <a:bodyPr/>
                    <a:lstStyle/>
                    <a:p>
                      <a:pPr marL="36195" algn="ctr">
                        <a:spcAft>
                          <a:spcPts val="0"/>
                        </a:spcAft>
                        <a:tabLst>
                          <a:tab pos="314325" algn="l"/>
                        </a:tabLst>
                      </a:pPr>
                      <a:r>
                        <a:rPr lang="uk-UA" sz="1100" dirty="0">
                          <a:latin typeface="Times New Roman"/>
                          <a:ea typeface="Times New Roman"/>
                          <a:cs typeface="Times New Roman"/>
                        </a:rPr>
                        <a:t>№ групи</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gn="ctr">
                        <a:spcAft>
                          <a:spcPts val="0"/>
                        </a:spcAft>
                        <a:tabLst>
                          <a:tab pos="314325" algn="l"/>
                        </a:tabLst>
                      </a:pPr>
                      <a:r>
                        <a:rPr lang="uk-UA" sz="1100">
                          <a:latin typeface="Times New Roman"/>
                          <a:ea typeface="Times New Roman"/>
                          <a:cs typeface="Times New Roman"/>
                        </a:rPr>
                        <a:t>Що виконано</a:t>
                      </a:r>
                      <a:endParaRPr lang="ru-RU" sz="12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3293">
                <a:tc>
                  <a:txBody>
                    <a:bodyPr/>
                    <a:lstStyle/>
                    <a:p>
                      <a:pPr marL="36195">
                        <a:spcAft>
                          <a:spcPts val="0"/>
                        </a:spcAft>
                        <a:tabLst>
                          <a:tab pos="314325" algn="l"/>
                        </a:tabLst>
                      </a:pPr>
                      <a:r>
                        <a:rPr lang="uk-UA" sz="1100">
                          <a:latin typeface="Times New Roman"/>
                          <a:ea typeface="Times New Roman"/>
                          <a:cs typeface="Times New Roman"/>
                        </a:rPr>
                        <a:t>Група № 1</a:t>
                      </a:r>
                      <a:endParaRPr lang="ru-RU" sz="12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tabLst>
                          <a:tab pos="314325" algn="l"/>
                        </a:tabLst>
                      </a:pPr>
                      <a:r>
                        <a:rPr lang="uk-UA" sz="1100" dirty="0" smtClean="0">
                          <a:latin typeface="Times New Roman"/>
                          <a:ea typeface="Times New Roman"/>
                          <a:cs typeface="Times New Roman"/>
                        </a:rPr>
                        <a:t>- заміна </a:t>
                      </a:r>
                      <a:r>
                        <a:rPr lang="uk-UA" sz="1100" dirty="0">
                          <a:latin typeface="Times New Roman"/>
                          <a:ea typeface="Times New Roman"/>
                          <a:cs typeface="Times New Roman"/>
                        </a:rPr>
                        <a:t>вікон в </a:t>
                      </a:r>
                      <a:r>
                        <a:rPr lang="uk-UA" sz="1100" dirty="0" smtClean="0">
                          <a:latin typeface="Times New Roman"/>
                          <a:ea typeface="Times New Roman"/>
                          <a:cs typeface="Times New Roman"/>
                        </a:rPr>
                        <a:t>коридорі, роздягальні, ігровій та</a:t>
                      </a:r>
                      <a:r>
                        <a:rPr lang="uk-UA" sz="1100" baseline="0" dirty="0" smtClean="0">
                          <a:latin typeface="Times New Roman"/>
                          <a:ea typeface="Times New Roman"/>
                          <a:cs typeface="Times New Roman"/>
                        </a:rPr>
                        <a:t> туалетній </a:t>
                      </a:r>
                      <a:r>
                        <a:rPr lang="uk-UA" sz="1100" dirty="0" smtClean="0">
                          <a:latin typeface="Times New Roman"/>
                          <a:ea typeface="Times New Roman"/>
                          <a:cs typeface="Times New Roman"/>
                        </a:rPr>
                        <a:t>кімнаті</a:t>
                      </a:r>
                      <a:r>
                        <a:rPr lang="uk-UA" sz="1100" dirty="0">
                          <a:latin typeface="Times New Roman"/>
                          <a:ea typeface="Times New Roman"/>
                          <a:cs typeface="Times New Roman"/>
                        </a:rPr>
                        <a:t>.</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3907">
                <a:tc>
                  <a:txBody>
                    <a:bodyPr/>
                    <a:lstStyle/>
                    <a:p>
                      <a:pPr marL="36195">
                        <a:spcAft>
                          <a:spcPts val="0"/>
                        </a:spcAft>
                        <a:tabLst>
                          <a:tab pos="314325" algn="l"/>
                        </a:tabLst>
                      </a:pPr>
                      <a:r>
                        <a:rPr lang="uk-UA" sz="1100">
                          <a:latin typeface="Times New Roman"/>
                          <a:ea typeface="Times New Roman"/>
                          <a:cs typeface="Times New Roman"/>
                        </a:rPr>
                        <a:t>Група № 2</a:t>
                      </a:r>
                      <a:endParaRPr lang="ru-RU" sz="12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buFontTx/>
                        <a:buChar char="-"/>
                      </a:pPr>
                      <a:r>
                        <a:rPr lang="uk-UA" sz="1100" dirty="0" smtClean="0">
                          <a:latin typeface="Times New Roman"/>
                          <a:ea typeface="Times New Roman"/>
                          <a:cs typeface="Times New Roman"/>
                        </a:rPr>
                        <a:t>Заміна керамічної</a:t>
                      </a:r>
                      <a:r>
                        <a:rPr lang="uk-UA" sz="1100" baseline="0" dirty="0" smtClean="0">
                          <a:latin typeface="Times New Roman"/>
                          <a:ea typeface="Times New Roman"/>
                          <a:cs typeface="Times New Roman"/>
                        </a:rPr>
                        <a:t> плитки на підлозі в коридорі та </a:t>
                      </a:r>
                      <a:r>
                        <a:rPr lang="uk-UA" sz="1100" baseline="0" dirty="0" err="1" smtClean="0">
                          <a:latin typeface="Times New Roman"/>
                          <a:ea typeface="Times New Roman"/>
                          <a:cs typeface="Times New Roman"/>
                        </a:rPr>
                        <a:t>партомийці</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3907">
                <a:tc>
                  <a:txBody>
                    <a:bodyPr/>
                    <a:lstStyle/>
                    <a:p>
                      <a:pPr marL="36195">
                        <a:spcAft>
                          <a:spcPts val="0"/>
                        </a:spcAft>
                        <a:tabLst>
                          <a:tab pos="314325" algn="l"/>
                        </a:tabLst>
                      </a:pPr>
                      <a:r>
                        <a:rPr lang="uk-UA" sz="1100">
                          <a:latin typeface="Times New Roman"/>
                          <a:ea typeface="Times New Roman"/>
                          <a:cs typeface="Times New Roman"/>
                        </a:rPr>
                        <a:t>Група № 3</a:t>
                      </a:r>
                      <a:endParaRPr lang="ru-RU" sz="12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uk-UA" sz="1100" dirty="0">
                          <a:latin typeface="Times New Roman"/>
                          <a:ea typeface="Times New Roman"/>
                          <a:cs typeface="Times New Roman"/>
                        </a:rPr>
                        <a:t> - </a:t>
                      </a:r>
                      <a:r>
                        <a:rPr lang="uk-UA" sz="1100" dirty="0" smtClean="0">
                          <a:latin typeface="Times New Roman"/>
                          <a:ea typeface="Times New Roman"/>
                          <a:cs typeface="Times New Roman"/>
                        </a:rPr>
                        <a:t>капітальний ремонт туалетної</a:t>
                      </a:r>
                      <a:r>
                        <a:rPr lang="uk-UA" sz="1100" baseline="0" dirty="0" smtClean="0">
                          <a:latin typeface="Times New Roman"/>
                          <a:ea typeface="Times New Roman"/>
                          <a:cs typeface="Times New Roman"/>
                        </a:rPr>
                        <a:t> кімнати із заміною керамічної плитки</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3907">
                <a:tc>
                  <a:txBody>
                    <a:bodyPr/>
                    <a:lstStyle/>
                    <a:p>
                      <a:pPr marL="36195">
                        <a:spcAft>
                          <a:spcPts val="0"/>
                        </a:spcAft>
                        <a:tabLst>
                          <a:tab pos="314325" algn="l"/>
                        </a:tabLst>
                      </a:pPr>
                      <a:r>
                        <a:rPr lang="uk-UA" sz="1100" dirty="0">
                          <a:latin typeface="Times New Roman"/>
                          <a:ea typeface="Times New Roman"/>
                          <a:cs typeface="Times New Roman"/>
                        </a:rPr>
                        <a:t>Група № 5</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0" indent="0" algn="l" defTabSz="914400" rtl="0" eaLnBrk="1" fontAlgn="auto" latinLnBrk="0" hangingPunct="1">
                        <a:lnSpc>
                          <a:spcPct val="100000"/>
                        </a:lnSpc>
                        <a:spcBef>
                          <a:spcPts val="0"/>
                        </a:spcBef>
                        <a:spcAft>
                          <a:spcPts val="0"/>
                        </a:spcAft>
                        <a:buClrTx/>
                        <a:buSzTx/>
                        <a:buFontTx/>
                        <a:buChar char="-"/>
                        <a:tabLst/>
                        <a:defRPr/>
                      </a:pPr>
                      <a:r>
                        <a:rPr lang="uk-UA" sz="1200" dirty="0" smtClean="0">
                          <a:latin typeface="+mn-lt"/>
                          <a:ea typeface="Times New Roman"/>
                          <a:cs typeface="Times New Roman"/>
                        </a:rPr>
                        <a:t>капітальний ремонт туалетної</a:t>
                      </a:r>
                      <a:r>
                        <a:rPr lang="uk-UA" sz="1200" baseline="0" dirty="0" smtClean="0">
                          <a:latin typeface="+mn-lt"/>
                          <a:ea typeface="Times New Roman"/>
                          <a:cs typeface="Times New Roman"/>
                        </a:rPr>
                        <a:t> кімнати із заміною керамічної плитки</a:t>
                      </a:r>
                      <a:endParaRPr lang="ru-RU" sz="1400" dirty="0" smtClean="0">
                        <a:latin typeface="+mn-lt"/>
                        <a:ea typeface="Times New Roman"/>
                        <a:cs typeface="Times New Roman"/>
                      </a:endParaRPr>
                    </a:p>
                    <a:p>
                      <a:pPr marL="36195">
                        <a:spcAft>
                          <a:spcPts val="0"/>
                        </a:spcAft>
                        <a:buFontTx/>
                        <a:buChar char="-"/>
                      </a:pP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3907">
                <a:tc>
                  <a:txBody>
                    <a:bodyPr/>
                    <a:lstStyle/>
                    <a:p>
                      <a:pPr marL="36195">
                        <a:spcAft>
                          <a:spcPts val="0"/>
                        </a:spcAft>
                        <a:tabLst>
                          <a:tab pos="314325" algn="l"/>
                        </a:tabLst>
                      </a:pPr>
                      <a:r>
                        <a:rPr lang="uk-UA" sz="1100" dirty="0">
                          <a:latin typeface="Times New Roman"/>
                          <a:ea typeface="Times New Roman"/>
                          <a:cs typeface="Times New Roman"/>
                        </a:rPr>
                        <a:t>Група № 6</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uk-UA" sz="1100" dirty="0">
                          <a:latin typeface="Times New Roman"/>
                          <a:ea typeface="Times New Roman"/>
                          <a:cs typeface="Times New Roman"/>
                        </a:rPr>
                        <a:t>- </a:t>
                      </a:r>
                      <a:r>
                        <a:rPr lang="uk-UA" sz="1100" dirty="0" smtClean="0">
                          <a:latin typeface="Times New Roman"/>
                          <a:ea typeface="Times New Roman"/>
                          <a:cs typeface="Times New Roman"/>
                        </a:rPr>
                        <a:t>Заміна керамічної плитки в туалетній кімнаті</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3907">
                <a:tc>
                  <a:txBody>
                    <a:bodyPr/>
                    <a:lstStyle/>
                    <a:p>
                      <a:pPr marL="36195">
                        <a:spcAft>
                          <a:spcPts val="0"/>
                        </a:spcAft>
                        <a:tabLst>
                          <a:tab pos="314325" algn="l"/>
                        </a:tabLst>
                      </a:pPr>
                      <a:r>
                        <a:rPr lang="uk-UA" sz="1100" dirty="0">
                          <a:latin typeface="Times New Roman"/>
                          <a:ea typeface="Times New Roman"/>
                          <a:cs typeface="Times New Roman"/>
                        </a:rPr>
                        <a:t>Група № 8</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uk-UA" sz="1100" dirty="0" smtClean="0">
                          <a:latin typeface="+mn-lt"/>
                          <a:ea typeface="Times New Roman"/>
                          <a:cs typeface="Times New Roman"/>
                        </a:rPr>
                        <a:t>- капітальний ремонт туалетної</a:t>
                      </a:r>
                      <a:r>
                        <a:rPr lang="uk-UA" sz="1100" baseline="0" dirty="0" smtClean="0">
                          <a:latin typeface="+mn-lt"/>
                          <a:ea typeface="Times New Roman"/>
                          <a:cs typeface="Times New Roman"/>
                        </a:rPr>
                        <a:t> кімнати із заміною керамічної плитки</a:t>
                      </a:r>
                      <a:endParaRPr lang="ru-RU" sz="1200" dirty="0">
                        <a:latin typeface="+mn-lt"/>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3392">
                <a:tc>
                  <a:txBody>
                    <a:bodyPr/>
                    <a:lstStyle/>
                    <a:p>
                      <a:pPr marL="36195">
                        <a:spcAft>
                          <a:spcPts val="0"/>
                        </a:spcAft>
                        <a:tabLst>
                          <a:tab pos="314325" algn="l"/>
                        </a:tabLst>
                      </a:pPr>
                      <a:r>
                        <a:rPr lang="uk-UA" sz="1100">
                          <a:latin typeface="Times New Roman"/>
                          <a:ea typeface="Times New Roman"/>
                          <a:cs typeface="Times New Roman"/>
                        </a:rPr>
                        <a:t>Група № 9</a:t>
                      </a:r>
                      <a:endParaRPr lang="ru-RU" sz="12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uk-UA" sz="1100" dirty="0" smtClean="0">
                          <a:latin typeface="+mn-lt"/>
                          <a:ea typeface="Times New Roman"/>
                          <a:cs typeface="Times New Roman"/>
                        </a:rPr>
                        <a:t>- капітальний ремонт туалетної</a:t>
                      </a:r>
                      <a:r>
                        <a:rPr lang="uk-UA" sz="1100" baseline="0" dirty="0" smtClean="0">
                          <a:latin typeface="+mn-lt"/>
                          <a:ea typeface="Times New Roman"/>
                          <a:cs typeface="Times New Roman"/>
                        </a:rPr>
                        <a:t> кімнати із заміною керамічної плитки</a:t>
                      </a:r>
                      <a:endParaRPr lang="ru-RU" sz="1200" dirty="0">
                        <a:latin typeface="+mn-lt"/>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4314">
                <a:tc>
                  <a:txBody>
                    <a:bodyPr/>
                    <a:lstStyle/>
                    <a:p>
                      <a:pPr marL="36195">
                        <a:spcAft>
                          <a:spcPts val="0"/>
                        </a:spcAft>
                        <a:tabLst>
                          <a:tab pos="314325" algn="l"/>
                        </a:tabLst>
                      </a:pPr>
                      <a:r>
                        <a:rPr lang="uk-UA" sz="1100">
                          <a:latin typeface="Times New Roman"/>
                          <a:ea typeface="Times New Roman"/>
                          <a:cs typeface="Times New Roman"/>
                        </a:rPr>
                        <a:t>Група № 10</a:t>
                      </a:r>
                      <a:endParaRPr lang="ru-RU" sz="120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uk-UA" sz="1100" dirty="0">
                          <a:latin typeface="Times New Roman"/>
                          <a:ea typeface="Times New Roman"/>
                          <a:cs typeface="Times New Roman"/>
                        </a:rPr>
                        <a:t>- </a:t>
                      </a:r>
                      <a:r>
                        <a:rPr lang="uk-UA" sz="1100" dirty="0" smtClean="0">
                          <a:latin typeface="Times New Roman"/>
                          <a:ea typeface="Times New Roman"/>
                          <a:cs typeface="Times New Roman"/>
                        </a:rPr>
                        <a:t>Заміна </a:t>
                      </a:r>
                      <a:r>
                        <a:rPr lang="uk-UA" sz="1100" dirty="0" err="1" smtClean="0">
                          <a:latin typeface="Times New Roman"/>
                          <a:ea typeface="Times New Roman"/>
                          <a:cs typeface="Times New Roman"/>
                        </a:rPr>
                        <a:t>леноліуму</a:t>
                      </a:r>
                      <a:r>
                        <a:rPr lang="uk-UA" sz="1100" dirty="0" smtClean="0">
                          <a:latin typeface="Times New Roman"/>
                          <a:ea typeface="Times New Roman"/>
                          <a:cs typeface="Times New Roman"/>
                        </a:rPr>
                        <a:t> в спальній кімнаті</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3907">
                <a:tc>
                  <a:txBody>
                    <a:bodyPr/>
                    <a:lstStyle/>
                    <a:p>
                      <a:pPr marL="36195">
                        <a:spcAft>
                          <a:spcPts val="0"/>
                        </a:spcAft>
                        <a:tabLst>
                          <a:tab pos="314325" algn="l"/>
                        </a:tabLst>
                      </a:pPr>
                      <a:r>
                        <a:rPr lang="uk-UA" sz="1100" dirty="0" smtClean="0">
                          <a:latin typeface="Times New Roman"/>
                          <a:ea typeface="Times New Roman"/>
                          <a:cs typeface="Times New Roman"/>
                        </a:rPr>
                        <a:t>Група </a:t>
                      </a:r>
                      <a:r>
                        <a:rPr lang="uk-UA" sz="1100" dirty="0">
                          <a:latin typeface="Times New Roman"/>
                          <a:ea typeface="Times New Roman"/>
                          <a:cs typeface="Times New Roman"/>
                        </a:rPr>
                        <a:t>№ 11</a:t>
                      </a:r>
                      <a:endParaRPr lang="ru-RU" sz="1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marR="0" indent="0" algn="l" defTabSz="914400" rtl="0" eaLnBrk="1" fontAlgn="auto" latinLnBrk="0" hangingPunct="1">
                        <a:lnSpc>
                          <a:spcPct val="100000"/>
                        </a:lnSpc>
                        <a:spcBef>
                          <a:spcPts val="0"/>
                        </a:spcBef>
                        <a:spcAft>
                          <a:spcPts val="0"/>
                        </a:spcAft>
                        <a:buClrTx/>
                        <a:buSzTx/>
                        <a:buFontTx/>
                        <a:buChar char="-"/>
                        <a:tabLst/>
                        <a:defRPr/>
                      </a:pPr>
                      <a:r>
                        <a:rPr lang="uk-UA" sz="1100" dirty="0" smtClean="0">
                          <a:latin typeface="+mn-lt"/>
                          <a:ea typeface="Times New Roman"/>
                          <a:cs typeface="Times New Roman"/>
                        </a:rPr>
                        <a:t>Заміна керамічної плитки на підлозі в коридорі</a:t>
                      </a:r>
                    </a:p>
                    <a:p>
                      <a:pPr marL="36195" marR="0" indent="0" algn="l" defTabSz="914400" rtl="0" eaLnBrk="1" fontAlgn="auto" latinLnBrk="0" hangingPunct="1">
                        <a:lnSpc>
                          <a:spcPct val="100000"/>
                        </a:lnSpc>
                        <a:spcBef>
                          <a:spcPts val="0"/>
                        </a:spcBef>
                        <a:spcAft>
                          <a:spcPts val="0"/>
                        </a:spcAft>
                        <a:buClrTx/>
                        <a:buSzTx/>
                        <a:buFontTx/>
                        <a:buChar char="-"/>
                        <a:tabLst/>
                        <a:defRPr/>
                      </a:pPr>
                      <a:r>
                        <a:rPr lang="uk-UA" sz="1100" dirty="0" smtClean="0">
                          <a:latin typeface="+mn-lt"/>
                          <a:ea typeface="Times New Roman"/>
                          <a:cs typeface="Times New Roman"/>
                        </a:rPr>
                        <a:t>Ремонт стін та стелі в туалетній кімнаті</a:t>
                      </a:r>
                      <a:endParaRPr lang="uk-UA" sz="1100" dirty="0" smtClean="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323528" y="1484784"/>
            <a:ext cx="8424936" cy="2736304"/>
          </a:xfrm>
        </p:spPr>
        <p:txBody>
          <a:bodyPr/>
          <a:lstStyle/>
          <a:p>
            <a:pPr algn="ctr"/>
            <a:r>
              <a:rPr lang="uk-UA" sz="4000" b="1" dirty="0">
                <a:solidFill>
                  <a:srgbClr val="FF0000"/>
                </a:solidFill>
                <a:effectLst/>
                <a:latin typeface="Times New Roman" pitchFamily="18" charset="0"/>
              </a:rPr>
              <a:t>Значна увага </a:t>
            </a:r>
            <a:br>
              <a:rPr lang="uk-UA" sz="4000" b="1" dirty="0">
                <a:solidFill>
                  <a:srgbClr val="FF0000"/>
                </a:solidFill>
                <a:effectLst/>
                <a:latin typeface="Times New Roman" pitchFamily="18" charset="0"/>
              </a:rPr>
            </a:br>
            <a:r>
              <a:rPr lang="uk-UA" sz="4000" b="1" dirty="0">
                <a:solidFill>
                  <a:srgbClr val="FF0000"/>
                </a:solidFill>
                <a:effectLst/>
                <a:latin typeface="Times New Roman" pitchFamily="18" charset="0"/>
              </a:rPr>
              <a:t>адміністрації</a:t>
            </a:r>
            <a:r>
              <a:rPr lang="en-US" sz="4000" b="1" dirty="0">
                <a:solidFill>
                  <a:srgbClr val="FF0000"/>
                </a:solidFill>
                <a:effectLst/>
                <a:latin typeface="Times New Roman" pitchFamily="18" charset="0"/>
              </a:rPr>
              <a:t> </a:t>
            </a:r>
            <a:r>
              <a:rPr lang="uk-UA" sz="4000" b="1" dirty="0" smtClean="0">
                <a:solidFill>
                  <a:srgbClr val="FF0000"/>
                </a:solidFill>
                <a:effectLst/>
                <a:latin typeface="Times New Roman" pitchFamily="18" charset="0"/>
              </a:rPr>
              <a:t>та </a:t>
            </a:r>
            <a:r>
              <a:rPr lang="uk-UA" sz="4000" b="1" dirty="0">
                <a:solidFill>
                  <a:srgbClr val="FF0000"/>
                </a:solidFill>
                <a:effectLst/>
                <a:latin typeface="Times New Roman" pitchFamily="18" charset="0"/>
              </a:rPr>
              <a:t>батьків </a:t>
            </a:r>
            <a:endParaRPr lang="uk-UA" sz="4000" b="1" dirty="0" smtClean="0">
              <a:solidFill>
                <a:srgbClr val="FF0000"/>
              </a:solidFill>
              <a:effectLst/>
              <a:latin typeface="Times New Roman" pitchFamily="18" charset="0"/>
            </a:endParaRPr>
          </a:p>
          <a:p>
            <a:pPr algn="ctr"/>
            <a:r>
              <a:rPr lang="uk-UA" sz="4000" b="1" dirty="0" smtClean="0">
                <a:solidFill>
                  <a:srgbClr val="FF0000"/>
                </a:solidFill>
                <a:effectLst/>
                <a:latin typeface="Times New Roman" pitchFamily="18" charset="0"/>
              </a:rPr>
              <a:t>приділяється </a:t>
            </a:r>
            <a:r>
              <a:rPr lang="uk-UA" sz="4000" b="1" dirty="0">
                <a:solidFill>
                  <a:srgbClr val="FF0000"/>
                </a:solidFill>
                <a:effectLst/>
                <a:latin typeface="Times New Roman" pitchFamily="18" charset="0"/>
              </a:rPr>
              <a:t>покращенню матеріально</a:t>
            </a:r>
            <a:r>
              <a:rPr lang="en-US" sz="4000" b="1" dirty="0">
                <a:solidFill>
                  <a:srgbClr val="FF0000"/>
                </a:solidFill>
                <a:effectLst/>
                <a:latin typeface="Times New Roman" pitchFamily="18" charset="0"/>
              </a:rPr>
              <a:t>-</a:t>
            </a:r>
            <a:r>
              <a:rPr lang="uk-UA" sz="4000" b="1" dirty="0">
                <a:solidFill>
                  <a:srgbClr val="FF0000"/>
                </a:solidFill>
                <a:effectLst/>
                <a:latin typeface="Times New Roman" pitchFamily="18" charset="0"/>
              </a:rPr>
              <a:t>технічної бази закладу</a:t>
            </a:r>
            <a:endParaRPr lang="uk-UA" sz="4000" dirty="0"/>
          </a:p>
        </p:txBody>
      </p:sp>
    </p:spTree>
    <p:extLst>
      <p:ext uri="{BB962C8B-B14F-4D97-AF65-F5344CB8AC3E}">
        <p14:creationId xmlns:p14="http://schemas.microsoft.com/office/powerpoint/2010/main" xmlns="" val="93414124"/>
      </p:ext>
    </p:extLst>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Рисунок 2"/>
          <p:cNvSpPr>
            <a:spLocks noGrp="1"/>
          </p:cNvSpPr>
          <p:nvPr>
            <p:ph type="pic" idx="1"/>
          </p:nvPr>
        </p:nvSpPr>
        <p:spPr/>
      </p:sp>
      <p:pic>
        <p:nvPicPr>
          <p:cNvPr id="5" name="Рисунок 4" descr="C:\Users\User\Desktop\в презентацію\355.JPG"/>
          <p:cNvPicPr/>
          <p:nvPr/>
        </p:nvPicPr>
        <p:blipFill>
          <a:blip r:embed="rId2" cstate="print"/>
          <a:srcRect/>
          <a:stretch>
            <a:fillRect/>
          </a:stretch>
        </p:blipFill>
        <p:spPr bwMode="auto">
          <a:xfrm>
            <a:off x="0" y="0"/>
            <a:ext cx="9143999"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Місце для зображення 6" descr="IMG_20190531_141945.jpg"/>
          <p:cNvPicPr>
            <a:picLocks noGrp="1" noChangeAspect="1"/>
          </p:cNvPicPr>
          <p:nvPr>
            <p:ph type="pic" idx="1"/>
          </p:nvPr>
        </p:nvPicPr>
        <p:blipFill>
          <a:blip r:embed="rId2" cstate="print"/>
          <a:stretch>
            <a:fillRect/>
          </a:stretch>
        </p:blipFill>
        <p:spPr>
          <a:xfrm>
            <a:off x="2000250" y="0"/>
            <a:ext cx="5143500" cy="6858000"/>
          </a:xfrm>
        </p:spPr>
      </p:pic>
    </p:spTree>
    <p:extLst>
      <p:ext uri="{BB962C8B-B14F-4D97-AF65-F5344CB8AC3E}">
        <p14:creationId xmlns:p14="http://schemas.microsoft.com/office/powerpoint/2010/main" xmlns="" val="3302714443"/>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Місце для зображення 9" descr="IMG_20190819_090110.jpg"/>
          <p:cNvPicPr>
            <a:picLocks noGrp="1" noChangeAspect="1"/>
          </p:cNvPicPr>
          <p:nvPr>
            <p:ph type="pic" idx="1"/>
          </p:nvPr>
        </p:nvPicPr>
        <p:blipFill>
          <a:blip r:embed="rId2"/>
          <a:stretch>
            <a:fillRect/>
          </a:stretch>
        </p:blipFill>
        <p:spPr>
          <a:xfrm>
            <a:off x="0" y="0"/>
            <a:ext cx="9144000" cy="6858000"/>
          </a:xfrm>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Місце для зображення 13" descr="IMG_20190819_090150.jpg"/>
          <p:cNvPicPr>
            <a:picLocks noGrp="1" noChangeAspect="1"/>
          </p:cNvPicPr>
          <p:nvPr>
            <p:ph type="pic" idx="1"/>
          </p:nvPr>
        </p:nvPicPr>
        <p:blipFill>
          <a:blip r:embed="rId2"/>
          <a:stretch>
            <a:fillRect/>
          </a:stretch>
        </p:blipFill>
        <p:spPr>
          <a:xfrm>
            <a:off x="1071538" y="1000108"/>
            <a:ext cx="6192000" cy="4644000"/>
          </a:xfrm>
        </p:spPr>
      </p:pic>
    </p:spTree>
    <p:extLst>
      <p:ext uri="{BB962C8B-B14F-4D97-AF65-F5344CB8AC3E}">
        <p14:creationId xmlns:p14="http://schemas.microsoft.com/office/powerpoint/2010/main" xmlns="" val="687351599"/>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Місце для зображення 10" descr="IMG_20190819_094948.jpg"/>
          <p:cNvPicPr>
            <a:picLocks noGrp="1" noChangeAspect="1"/>
          </p:cNvPicPr>
          <p:nvPr>
            <p:ph type="pic" idx="1"/>
          </p:nvPr>
        </p:nvPicPr>
        <p:blipFill>
          <a:blip r:embed="rId2" cstate="print"/>
          <a:stretch>
            <a:fillRect/>
          </a:stretch>
        </p:blipFill>
        <p:spPr>
          <a:xfrm>
            <a:off x="2125262" y="0"/>
            <a:ext cx="5143500" cy="6858000"/>
          </a:xfrm>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23528" y="0"/>
            <a:ext cx="8229600" cy="6021288"/>
          </a:xfrm>
        </p:spPr>
        <p:txBody>
          <a:bodyPr>
            <a:normAutofit lnSpcReduction="10000"/>
          </a:bodyPr>
          <a:lstStyle/>
          <a:p>
            <a:pPr marL="0" indent="0" algn="ctr">
              <a:buNone/>
            </a:pPr>
            <a:endParaRPr lang="ru-RU" dirty="0">
              <a:solidFill>
                <a:schemeClr val="accent5">
                  <a:lumMod val="75000"/>
                </a:schemeClr>
              </a:solidFill>
            </a:endParaRPr>
          </a:p>
          <a:p>
            <a:pPr marL="0" indent="0" algn="ctr">
              <a:buNone/>
            </a:pPr>
            <a:r>
              <a:rPr lang="ru-RU" sz="2800" dirty="0">
                <a:solidFill>
                  <a:srgbClr val="131131"/>
                </a:solidFill>
                <a:effectLst/>
                <a:latin typeface="Times New Roman" panose="02020603050405020304" pitchFamily="18" charset="0"/>
                <a:cs typeface="Times New Roman" panose="02020603050405020304" pitchFamily="18" charset="0"/>
              </a:rPr>
              <a:t>Зарахування дітей до </a:t>
            </a:r>
            <a:r>
              <a:rPr lang="ru-RU" sz="2800" dirty="0" smtClean="0">
                <a:solidFill>
                  <a:srgbClr val="131131"/>
                </a:solidFill>
                <a:effectLst/>
                <a:latin typeface="Times New Roman" panose="02020603050405020304" pitchFamily="18" charset="0"/>
                <a:cs typeface="Times New Roman" panose="02020603050405020304" pitchFamily="18" charset="0"/>
              </a:rPr>
              <a:t>закладу </a:t>
            </a:r>
            <a:r>
              <a:rPr lang="ru-RU" sz="2800" dirty="0" err="1" smtClean="0">
                <a:solidFill>
                  <a:srgbClr val="131131"/>
                </a:solidFill>
                <a:effectLst/>
                <a:latin typeface="Times New Roman" panose="02020603050405020304" pitchFamily="18" charset="0"/>
                <a:cs typeface="Times New Roman" panose="02020603050405020304" pitchFamily="18" charset="0"/>
              </a:rPr>
              <a:t>дошкільної</a:t>
            </a:r>
            <a:r>
              <a:rPr lang="ru-RU" sz="2800" dirty="0" smtClean="0">
                <a:solidFill>
                  <a:srgbClr val="131131"/>
                </a:solidFill>
                <a:effectLst/>
                <a:latin typeface="Times New Roman" panose="02020603050405020304" pitchFamily="18" charset="0"/>
                <a:cs typeface="Times New Roman" panose="02020603050405020304" pitchFamily="18" charset="0"/>
              </a:rPr>
              <a:t> </a:t>
            </a:r>
            <a:r>
              <a:rPr lang="ru-RU" sz="2800" dirty="0" err="1" smtClean="0">
                <a:solidFill>
                  <a:srgbClr val="131131"/>
                </a:solidFill>
                <a:effectLst/>
                <a:latin typeface="Times New Roman" panose="02020603050405020304" pitchFamily="18" charset="0"/>
                <a:cs typeface="Times New Roman" panose="02020603050405020304" pitchFamily="18" charset="0"/>
              </a:rPr>
              <a:t>освіти</a:t>
            </a:r>
            <a:r>
              <a:rPr lang="ru-RU" sz="2800" dirty="0" smtClean="0">
                <a:solidFill>
                  <a:srgbClr val="131131"/>
                </a:solidFill>
                <a:effectLst/>
                <a:latin typeface="Times New Roman" panose="02020603050405020304" pitchFamily="18" charset="0"/>
                <a:cs typeface="Times New Roman" panose="02020603050405020304" pitchFamily="18" charset="0"/>
              </a:rPr>
              <a:t> </a:t>
            </a:r>
            <a:endParaRPr lang="ru-RU" sz="2800" dirty="0">
              <a:solidFill>
                <a:srgbClr val="131131"/>
              </a:solidFill>
              <a:effectLst/>
              <a:latin typeface="Times New Roman" panose="02020603050405020304" pitchFamily="18" charset="0"/>
              <a:cs typeface="Times New Roman" panose="02020603050405020304" pitchFamily="18" charset="0"/>
            </a:endParaRPr>
          </a:p>
          <a:p>
            <a:pPr marL="0" indent="0" algn="ctr">
              <a:buNone/>
            </a:pPr>
            <a:r>
              <a:rPr lang="ru-RU" sz="2800" dirty="0">
                <a:solidFill>
                  <a:srgbClr val="131131"/>
                </a:solidFill>
                <a:effectLst/>
                <a:latin typeface="Times New Roman" panose="02020603050405020304" pitchFamily="18" charset="0"/>
                <a:cs typeface="Times New Roman" panose="02020603050405020304" pitchFamily="18" charset="0"/>
              </a:rPr>
              <a:t>здійснюється на підставі заяв батьків, медичної довідки про стан здоров’я </a:t>
            </a:r>
            <a:r>
              <a:rPr lang="ru-RU" sz="2800" dirty="0" smtClean="0">
                <a:solidFill>
                  <a:srgbClr val="131131"/>
                </a:solidFill>
                <a:effectLst/>
                <a:latin typeface="Times New Roman" panose="02020603050405020304" pitchFamily="18" charset="0"/>
                <a:cs typeface="Times New Roman" panose="02020603050405020304" pitchFamily="18" charset="0"/>
              </a:rPr>
              <a:t>дитини, ксерокопії  </a:t>
            </a:r>
            <a:r>
              <a:rPr lang="ru-RU" sz="2800" dirty="0">
                <a:solidFill>
                  <a:srgbClr val="131131"/>
                </a:solidFill>
                <a:effectLst/>
                <a:latin typeface="Times New Roman" panose="02020603050405020304" pitchFamily="18" charset="0"/>
                <a:cs typeface="Times New Roman" panose="02020603050405020304" pitchFamily="18" charset="0"/>
              </a:rPr>
              <a:t>свідоцтва </a:t>
            </a:r>
            <a:r>
              <a:rPr lang="ru-RU" sz="2800" dirty="0" smtClean="0">
                <a:solidFill>
                  <a:srgbClr val="131131"/>
                </a:solidFill>
                <a:effectLst/>
                <a:latin typeface="Times New Roman" panose="02020603050405020304" pitchFamily="18" charset="0"/>
                <a:cs typeface="Times New Roman" panose="02020603050405020304" pitchFamily="18" charset="0"/>
              </a:rPr>
              <a:t>про </a:t>
            </a:r>
            <a:r>
              <a:rPr lang="ru-RU" sz="2800" dirty="0">
                <a:solidFill>
                  <a:srgbClr val="131131"/>
                </a:solidFill>
                <a:effectLst/>
                <a:latin typeface="Times New Roman" panose="02020603050405020304" pitchFamily="18" charset="0"/>
                <a:cs typeface="Times New Roman" panose="02020603050405020304" pitchFamily="18" charset="0"/>
              </a:rPr>
              <a:t>народження дитини</a:t>
            </a:r>
            <a:r>
              <a:rPr lang="ru-RU" sz="2800" dirty="0" smtClean="0">
                <a:solidFill>
                  <a:srgbClr val="131131"/>
                </a:solidFill>
                <a:effectLst/>
                <a:latin typeface="Times New Roman" panose="02020603050405020304" pitchFamily="18" charset="0"/>
                <a:cs typeface="Times New Roman" panose="02020603050405020304" pitchFamily="18" charset="0"/>
              </a:rPr>
              <a:t>.</a:t>
            </a:r>
          </a:p>
          <a:p>
            <a:pPr marL="0" indent="0" algn="ctr">
              <a:buNone/>
            </a:pPr>
            <a:endParaRPr lang="ru-RU" sz="2800" dirty="0">
              <a:solidFill>
                <a:srgbClr val="0000FF"/>
              </a:solidFill>
              <a:latin typeface="Bookman Old Style" panose="02050604050505020204" pitchFamily="18" charset="0"/>
            </a:endParaRPr>
          </a:p>
          <a:p>
            <a:pPr marL="0" indent="0" algn="ctr">
              <a:buNone/>
            </a:pPr>
            <a:r>
              <a:rPr lang="ru-RU" sz="2600" dirty="0" smtClean="0">
                <a:solidFill>
                  <a:srgbClr val="005828"/>
                </a:solidFill>
                <a:latin typeface="Times New Roman" panose="02020603050405020304" pitchFamily="18" charset="0"/>
                <a:cs typeface="Times New Roman" panose="02020603050405020304" pitchFamily="18" charset="0"/>
              </a:rPr>
              <a:t>Заклад </a:t>
            </a:r>
            <a:r>
              <a:rPr lang="ru-RU" sz="2600" dirty="0" err="1" smtClean="0">
                <a:solidFill>
                  <a:srgbClr val="005828"/>
                </a:solidFill>
                <a:latin typeface="Times New Roman" panose="02020603050405020304" pitchFamily="18" charset="0"/>
                <a:cs typeface="Times New Roman" panose="02020603050405020304" pitchFamily="18" charset="0"/>
              </a:rPr>
              <a:t>дошкільно</a:t>
            </a:r>
            <a:r>
              <a:rPr lang="uk-UA" sz="2600" dirty="0" smtClean="0">
                <a:solidFill>
                  <a:srgbClr val="005828"/>
                </a:solidFill>
                <a:latin typeface="Times New Roman" panose="02020603050405020304" pitchFamily="18" charset="0"/>
                <a:cs typeface="Times New Roman" panose="02020603050405020304" pitchFamily="18" charset="0"/>
              </a:rPr>
              <a:t>ї</a:t>
            </a:r>
            <a:r>
              <a:rPr lang="ru-RU" sz="2600" dirty="0" smtClean="0">
                <a:solidFill>
                  <a:srgbClr val="005828"/>
                </a:solidFill>
                <a:latin typeface="Times New Roman" panose="02020603050405020304" pitchFamily="18" charset="0"/>
                <a:cs typeface="Times New Roman" panose="02020603050405020304" pitchFamily="18" charset="0"/>
              </a:rPr>
              <a:t> </a:t>
            </a:r>
            <a:r>
              <a:rPr lang="ru-RU" sz="2600" dirty="0" err="1" smtClean="0">
                <a:solidFill>
                  <a:srgbClr val="005828"/>
                </a:solidFill>
                <a:latin typeface="Times New Roman" panose="02020603050405020304" pitchFamily="18" charset="0"/>
                <a:cs typeface="Times New Roman" panose="02020603050405020304" pitchFamily="18" charset="0"/>
              </a:rPr>
              <a:t>освіти</a:t>
            </a:r>
            <a:r>
              <a:rPr lang="ru-RU" sz="2600" dirty="0" smtClean="0">
                <a:solidFill>
                  <a:srgbClr val="005828"/>
                </a:solidFill>
                <a:latin typeface="Times New Roman" panose="02020603050405020304" pitchFamily="18" charset="0"/>
                <a:cs typeface="Times New Roman" panose="02020603050405020304" pitchFamily="18" charset="0"/>
              </a:rPr>
              <a:t>   </a:t>
            </a:r>
            <a:r>
              <a:rPr lang="ru-RU" sz="2600" dirty="0">
                <a:solidFill>
                  <a:srgbClr val="005828"/>
                </a:solidFill>
                <a:latin typeface="Times New Roman" panose="02020603050405020304" pitchFamily="18" charset="0"/>
                <a:cs typeface="Times New Roman" panose="02020603050405020304" pitchFamily="18" charset="0"/>
              </a:rPr>
              <a:t>працює </a:t>
            </a:r>
          </a:p>
          <a:p>
            <a:pPr marL="0" indent="0" algn="ctr">
              <a:buNone/>
            </a:pPr>
            <a:r>
              <a:rPr lang="ru-RU" sz="2600" dirty="0">
                <a:solidFill>
                  <a:srgbClr val="005828"/>
                </a:solidFill>
                <a:latin typeface="Times New Roman" panose="02020603050405020304" pitchFamily="18" charset="0"/>
                <a:cs typeface="Times New Roman" panose="02020603050405020304" pitchFamily="18" charset="0"/>
              </a:rPr>
              <a:t>з </a:t>
            </a:r>
            <a:r>
              <a:rPr lang="ru-RU" sz="2600" dirty="0" smtClean="0">
                <a:solidFill>
                  <a:srgbClr val="005828"/>
                </a:solidFill>
                <a:latin typeface="Times New Roman" panose="02020603050405020304" pitchFamily="18" charset="0"/>
                <a:cs typeface="Times New Roman" panose="02020603050405020304" pitchFamily="18" charset="0"/>
              </a:rPr>
              <a:t>06.30 </a:t>
            </a:r>
            <a:r>
              <a:rPr lang="ru-RU" sz="2600" dirty="0">
                <a:solidFill>
                  <a:srgbClr val="005828"/>
                </a:solidFill>
                <a:latin typeface="Times New Roman" panose="02020603050405020304" pitchFamily="18" charset="0"/>
                <a:cs typeface="Times New Roman" panose="02020603050405020304" pitchFamily="18" charset="0"/>
              </a:rPr>
              <a:t>– до </a:t>
            </a:r>
            <a:r>
              <a:rPr lang="ru-RU" sz="2600" dirty="0" smtClean="0">
                <a:solidFill>
                  <a:srgbClr val="005828"/>
                </a:solidFill>
                <a:latin typeface="Times New Roman" panose="02020603050405020304" pitchFamily="18" charset="0"/>
                <a:cs typeface="Times New Roman" panose="02020603050405020304" pitchFamily="18" charset="0"/>
              </a:rPr>
              <a:t>18.30 </a:t>
            </a:r>
            <a:r>
              <a:rPr lang="ru-RU" sz="2600" dirty="0">
                <a:solidFill>
                  <a:srgbClr val="005828"/>
                </a:solidFill>
                <a:latin typeface="Times New Roman" panose="02020603050405020304" pitchFamily="18" charset="0"/>
                <a:cs typeface="Times New Roman" panose="02020603050405020304" pitchFamily="18" charset="0"/>
              </a:rPr>
              <a:t>годин </a:t>
            </a:r>
          </a:p>
          <a:p>
            <a:pPr marL="0" indent="0" algn="ctr">
              <a:buNone/>
            </a:pPr>
            <a:r>
              <a:rPr lang="ru-RU" sz="2600" dirty="0">
                <a:solidFill>
                  <a:srgbClr val="005828"/>
                </a:solidFill>
                <a:latin typeface="Times New Roman" panose="02020603050405020304" pitchFamily="18" charset="0"/>
                <a:cs typeface="Times New Roman" panose="02020603050405020304" pitchFamily="18" charset="0"/>
              </a:rPr>
              <a:t>з п’ятиденним робочим </a:t>
            </a:r>
            <a:r>
              <a:rPr lang="ru-RU" sz="2600" dirty="0" smtClean="0">
                <a:solidFill>
                  <a:srgbClr val="005828"/>
                </a:solidFill>
                <a:latin typeface="Times New Roman" panose="02020603050405020304" pitchFamily="18" charset="0"/>
                <a:cs typeface="Times New Roman" panose="02020603050405020304" pitchFamily="18" charset="0"/>
              </a:rPr>
              <a:t>тижнем</a:t>
            </a:r>
            <a:endParaRPr lang="ru-RU" sz="2600" dirty="0">
              <a:solidFill>
                <a:srgbClr val="005828"/>
              </a:solidFill>
              <a:latin typeface="Times New Roman" panose="02020603050405020304" pitchFamily="18" charset="0"/>
              <a:cs typeface="Times New Roman" panose="02020603050405020304" pitchFamily="18" charset="0"/>
            </a:endParaRPr>
          </a:p>
          <a:p>
            <a:pPr marL="0" indent="0" algn="ctr">
              <a:buNone/>
            </a:pPr>
            <a:r>
              <a:rPr lang="ru-RU" sz="2600" dirty="0" smtClean="0">
                <a:solidFill>
                  <a:srgbClr val="005828"/>
                </a:solidFill>
                <a:latin typeface="Times New Roman" panose="02020603050405020304" pitchFamily="18" charset="0"/>
                <a:cs typeface="Times New Roman" panose="02020603050405020304" pitchFamily="18" charset="0"/>
              </a:rPr>
              <a:t>Загальний графік роботи       з 07.45 до 16.45</a:t>
            </a:r>
          </a:p>
          <a:p>
            <a:pPr marL="0" indent="0" algn="ctr">
              <a:buNone/>
            </a:pPr>
            <a:r>
              <a:rPr lang="ru-RU" sz="2600" dirty="0" smtClean="0">
                <a:solidFill>
                  <a:srgbClr val="005828"/>
                </a:solidFill>
                <a:latin typeface="Times New Roman" panose="02020603050405020304" pitchFamily="18" charset="0"/>
                <a:cs typeface="Times New Roman" panose="02020603050405020304" pitchFamily="18" charset="0"/>
              </a:rPr>
              <a:t>Чергова </a:t>
            </a:r>
            <a:r>
              <a:rPr lang="ru-RU" sz="2600" dirty="0">
                <a:solidFill>
                  <a:srgbClr val="005828"/>
                </a:solidFill>
                <a:latin typeface="Times New Roman" panose="02020603050405020304" pitchFamily="18" charset="0"/>
                <a:cs typeface="Times New Roman" panose="02020603050405020304" pitchFamily="18" charset="0"/>
              </a:rPr>
              <a:t>група                          з 06.30 до 18.30</a:t>
            </a:r>
          </a:p>
          <a:p>
            <a:endParaRPr lang="ru-RU" dirty="0">
              <a:latin typeface="Times New Roman" panose="02020603050405020304" pitchFamily="18" charset="0"/>
              <a:cs typeface="Times New Roman" panose="02020603050405020304" pitchFamily="18" charset="0"/>
            </a:endParaRPr>
          </a:p>
          <a:p>
            <a:pPr>
              <a:buNone/>
            </a:pPr>
            <a:r>
              <a:rPr lang="ru-RU" dirty="0"/>
              <a:t> 	</a:t>
            </a:r>
          </a:p>
        </p:txBody>
      </p:sp>
    </p:spTree>
    <p:extLst>
      <p:ext uri="{BB962C8B-B14F-4D97-AF65-F5344CB8AC3E}">
        <p14:creationId xmlns:p14="http://schemas.microsoft.com/office/powerpoint/2010/main" xmlns="" val="4002754700"/>
      </p:ext>
    </p:extLst>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IMG_20190819_092909.jpg"/>
          <p:cNvPicPr>
            <a:picLocks noGrp="1" noChangeAspect="1"/>
          </p:cNvPicPr>
          <p:nvPr>
            <p:ph type="pic" idx="1"/>
          </p:nvPr>
        </p:nvPicPr>
        <p:blipFill>
          <a:blip r:embed="rId2" cstate="print"/>
          <a:stretch>
            <a:fillRect/>
          </a:stretch>
        </p:blipFill>
        <p:spPr>
          <a:xfrm>
            <a:off x="2000250" y="0"/>
            <a:ext cx="5143500" cy="6858000"/>
          </a:xfrm>
        </p:spPr>
      </p:pic>
    </p:spTree>
    <p:extLst>
      <p:ext uri="{BB962C8B-B14F-4D97-AF65-F5344CB8AC3E}">
        <p14:creationId xmlns:p14="http://schemas.microsoft.com/office/powerpoint/2010/main" xmlns="" val="4080378569"/>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Місце для зображення 6" descr="IMG_20190819_090540.jpg"/>
          <p:cNvPicPr>
            <a:picLocks noGrp="1" noChangeAspect="1"/>
          </p:cNvPicPr>
          <p:nvPr>
            <p:ph type="pic" idx="1"/>
          </p:nvPr>
        </p:nvPicPr>
        <p:blipFill>
          <a:blip r:embed="rId2" cstate="print"/>
          <a:stretch>
            <a:fillRect/>
          </a:stretch>
        </p:blipFill>
        <p:spPr>
          <a:xfrm>
            <a:off x="0" y="0"/>
            <a:ext cx="9144000" cy="6858000"/>
          </a:xfrm>
        </p:spPr>
      </p:pic>
    </p:spTree>
    <p:extLst>
      <p:ext uri="{BB962C8B-B14F-4D97-AF65-F5344CB8AC3E}">
        <p14:creationId xmlns:p14="http://schemas.microsoft.com/office/powerpoint/2010/main" xmlns="" val="3636829430"/>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IMG_20190819_091128.jpg"/>
          <p:cNvPicPr>
            <a:picLocks noGrp="1" noChangeAspect="1"/>
          </p:cNvPicPr>
          <p:nvPr>
            <p:ph type="pic" idx="1"/>
          </p:nvPr>
        </p:nvPicPr>
        <p:blipFill>
          <a:blip r:embed="rId2"/>
          <a:stretch>
            <a:fillRect/>
          </a:stretch>
        </p:blipFill>
        <p:spPr>
          <a:xfrm>
            <a:off x="2000250" y="0"/>
            <a:ext cx="5143500" cy="6858000"/>
          </a:xfrm>
        </p:spPr>
      </p:pic>
    </p:spTree>
    <p:extLst>
      <p:ext uri="{BB962C8B-B14F-4D97-AF65-F5344CB8AC3E}">
        <p14:creationId xmlns:p14="http://schemas.microsoft.com/office/powerpoint/2010/main" xmlns="" val="3597331112"/>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IMG_20190819_091533.jpg"/>
          <p:cNvPicPr>
            <a:picLocks noGrp="1" noChangeAspect="1"/>
          </p:cNvPicPr>
          <p:nvPr>
            <p:ph type="pic" idx="1"/>
          </p:nvPr>
        </p:nvPicPr>
        <p:blipFill>
          <a:blip r:embed="rId2"/>
          <a:stretch>
            <a:fillRect/>
          </a:stretch>
        </p:blipFill>
        <p:spPr>
          <a:xfrm>
            <a:off x="2000251" y="0"/>
            <a:ext cx="5143500" cy="6858000"/>
          </a:xfrm>
        </p:spPr>
      </p:pic>
    </p:spTree>
    <p:extLst>
      <p:ext uri="{BB962C8B-B14F-4D97-AF65-F5344CB8AC3E}">
        <p14:creationId xmlns:p14="http://schemas.microsoft.com/office/powerpoint/2010/main" xmlns="" val="484812558"/>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Місце для зображення 8" descr="IMG_20190819_091907.jpg"/>
          <p:cNvPicPr>
            <a:picLocks noGrp="1" noChangeAspect="1"/>
          </p:cNvPicPr>
          <p:nvPr>
            <p:ph type="pic" idx="1"/>
          </p:nvPr>
        </p:nvPicPr>
        <p:blipFill>
          <a:blip r:embed="rId2"/>
          <a:stretch>
            <a:fillRect/>
          </a:stretch>
        </p:blipFill>
        <p:spPr>
          <a:xfrm>
            <a:off x="2071688" y="0"/>
            <a:ext cx="5143500" cy="6858000"/>
          </a:xfrm>
        </p:spPr>
      </p:pic>
    </p:spTree>
    <p:extLst>
      <p:ext uri="{BB962C8B-B14F-4D97-AF65-F5344CB8AC3E}">
        <p14:creationId xmlns:p14="http://schemas.microsoft.com/office/powerpoint/2010/main" xmlns="" val="429716052"/>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Місце для зображення 11" descr="IMG_20190819_093306.jpg"/>
          <p:cNvPicPr>
            <a:picLocks noGrp="1" noChangeAspect="1"/>
          </p:cNvPicPr>
          <p:nvPr>
            <p:ph type="pic" idx="1"/>
          </p:nvPr>
        </p:nvPicPr>
        <p:blipFill>
          <a:blip r:embed="rId2" cstate="print"/>
          <a:stretch>
            <a:fillRect/>
          </a:stretch>
        </p:blipFill>
        <p:spPr>
          <a:xfrm>
            <a:off x="714348" y="928670"/>
            <a:ext cx="7391998" cy="5544000"/>
          </a:xfrm>
        </p:spPr>
      </p:pic>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IMG_20190819_093346.jpg"/>
          <p:cNvPicPr>
            <a:picLocks noGrp="1" noChangeAspect="1"/>
          </p:cNvPicPr>
          <p:nvPr>
            <p:ph type="pic" idx="1"/>
          </p:nvPr>
        </p:nvPicPr>
        <p:blipFill>
          <a:blip r:embed="rId2" cstate="print"/>
          <a:stretch>
            <a:fillRect/>
          </a:stretch>
        </p:blipFill>
        <p:spPr>
          <a:xfrm>
            <a:off x="500034" y="357166"/>
            <a:ext cx="8208000" cy="6156000"/>
          </a:xfrm>
        </p:spPr>
      </p:pic>
    </p:spTree>
    <p:extLst>
      <p:ext uri="{BB962C8B-B14F-4D97-AF65-F5344CB8AC3E}">
        <p14:creationId xmlns:p14="http://schemas.microsoft.com/office/powerpoint/2010/main" xmlns="" val="3460648777"/>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Місце для зображення 4" descr="IMG_20190819_094247.jpg"/>
          <p:cNvPicPr>
            <a:picLocks noGrp="1" noChangeAspect="1"/>
          </p:cNvPicPr>
          <p:nvPr>
            <p:ph type="pic" idx="1"/>
          </p:nvPr>
        </p:nvPicPr>
        <p:blipFill>
          <a:blip r:embed="rId2" cstate="print"/>
          <a:stretch>
            <a:fillRect/>
          </a:stretch>
        </p:blipFill>
        <p:spPr>
          <a:xfrm>
            <a:off x="0" y="0"/>
            <a:ext cx="9144000" cy="6858000"/>
          </a:xfrm>
        </p:spPr>
      </p:pic>
    </p:spTree>
    <p:extLst>
      <p:ext uri="{BB962C8B-B14F-4D97-AF65-F5344CB8AC3E}">
        <p14:creationId xmlns:p14="http://schemas.microsoft.com/office/powerpoint/2010/main" xmlns="" val="994231061"/>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Місце для зображення 3" descr="IMG_20190819_094212.jpg"/>
          <p:cNvPicPr>
            <a:picLocks noGrp="1" noChangeAspect="1"/>
          </p:cNvPicPr>
          <p:nvPr>
            <p:ph type="pic" idx="1"/>
          </p:nvPr>
        </p:nvPicPr>
        <p:blipFill>
          <a:blip r:embed="rId2" cstate="print"/>
          <a:stretch>
            <a:fillRect/>
          </a:stretch>
        </p:blipFill>
        <p:spPr>
          <a:xfrm>
            <a:off x="0" y="0"/>
            <a:ext cx="9144000" cy="6858000"/>
          </a:xfrm>
        </p:spPr>
      </p:pic>
    </p:spTree>
    <p:extLst>
      <p:ext uri="{BB962C8B-B14F-4D97-AF65-F5344CB8AC3E}">
        <p14:creationId xmlns:p14="http://schemas.microsoft.com/office/powerpoint/2010/main" xmlns="" val="484133196"/>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Місце для зображення 3" descr="C:\Users\User\Desktop\в презентацію\364.JPG"/>
          <p:cNvPicPr>
            <a:picLocks noGrp="1"/>
          </p:cNvPicPr>
          <p:nvPr>
            <p:ph type="pic" idx="1"/>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extLst>
      <p:ext uri="{BB962C8B-B14F-4D97-AF65-F5344CB8AC3E}">
        <p14:creationId xmlns:p14="http://schemas.microsoft.com/office/powerpoint/2010/main" xmlns="" val="941542829"/>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116632"/>
            <a:ext cx="8712968" cy="6014293"/>
          </a:xfrm>
        </p:spPr>
        <p:txBody>
          <a:bodyPr/>
          <a:lstStyle/>
          <a:p>
            <a:pPr marL="0" indent="0" algn="ctr">
              <a:buNone/>
            </a:pPr>
            <a:r>
              <a:rPr lang="uk-UA" sz="3200" b="1" dirty="0" smtClean="0">
                <a:solidFill>
                  <a:srgbClr val="FF0000"/>
                </a:solidFill>
                <a:effectLst/>
                <a:latin typeface="Times New Roman" panose="02020603050405020304" pitchFamily="18" charset="0"/>
                <a:cs typeface="Times New Roman" panose="02020603050405020304" pitchFamily="18" charset="0"/>
              </a:rPr>
              <a:t>У 2019/2020 </a:t>
            </a:r>
            <a:r>
              <a:rPr lang="uk-UA" sz="3200" b="1" dirty="0">
                <a:solidFill>
                  <a:srgbClr val="FF0000"/>
                </a:solidFill>
                <a:effectLst/>
                <a:latin typeface="Times New Roman" panose="02020603050405020304" pitchFamily="18" charset="0"/>
                <a:cs typeface="Times New Roman" panose="02020603050405020304" pitchFamily="18" charset="0"/>
              </a:rPr>
              <a:t>навчальному році </a:t>
            </a:r>
            <a:r>
              <a:rPr lang="uk-UA" sz="3200" b="1" dirty="0" smtClean="0">
                <a:solidFill>
                  <a:srgbClr val="FF0000"/>
                </a:solidFill>
                <a:effectLst/>
                <a:latin typeface="Times New Roman" panose="02020603050405020304" pitchFamily="18" charset="0"/>
                <a:cs typeface="Times New Roman" panose="02020603050405020304" pitchFamily="18" charset="0"/>
              </a:rPr>
              <a:t>в закладі працювало 11 </a:t>
            </a:r>
            <a:r>
              <a:rPr lang="uk-UA" sz="3200" b="1" dirty="0">
                <a:solidFill>
                  <a:srgbClr val="FF0000"/>
                </a:solidFill>
                <a:effectLst/>
                <a:latin typeface="Times New Roman" panose="02020603050405020304" pitchFamily="18" charset="0"/>
                <a:cs typeface="Times New Roman" panose="02020603050405020304" pitchFamily="18" charset="0"/>
              </a:rPr>
              <a:t>груп, </a:t>
            </a:r>
            <a:endParaRPr lang="uk-UA" sz="3200" b="1" dirty="0" smtClean="0">
              <a:solidFill>
                <a:srgbClr val="FF0000"/>
              </a:solidFill>
              <a:effectLst/>
              <a:latin typeface="Times New Roman" panose="02020603050405020304" pitchFamily="18" charset="0"/>
              <a:cs typeface="Times New Roman" panose="02020603050405020304" pitchFamily="18" charset="0"/>
            </a:endParaRPr>
          </a:p>
          <a:p>
            <a:pPr marL="0" indent="0" algn="ctr">
              <a:buNone/>
            </a:pPr>
            <a:r>
              <a:rPr lang="uk-UA" sz="3200" b="1" dirty="0" smtClean="0">
                <a:solidFill>
                  <a:srgbClr val="FF0000"/>
                </a:solidFill>
                <a:effectLst/>
                <a:latin typeface="Times New Roman" panose="02020603050405020304" pitchFamily="18" charset="0"/>
                <a:cs typeface="Times New Roman" panose="02020603050405020304" pitchFamily="18" charset="0"/>
              </a:rPr>
              <a:t>в </a:t>
            </a:r>
            <a:r>
              <a:rPr lang="uk-UA" sz="3200" b="1" dirty="0">
                <a:solidFill>
                  <a:srgbClr val="FF0000"/>
                </a:solidFill>
                <a:effectLst/>
                <a:latin typeface="Times New Roman" panose="02020603050405020304" pitchFamily="18" charset="0"/>
                <a:cs typeface="Times New Roman" panose="02020603050405020304" pitchFamily="18" charset="0"/>
              </a:rPr>
              <a:t>них - </a:t>
            </a:r>
            <a:r>
              <a:rPr lang="uk-UA" sz="3200" b="1" dirty="0" smtClean="0">
                <a:solidFill>
                  <a:srgbClr val="FF0000"/>
                </a:solidFill>
                <a:latin typeface="Times New Roman" panose="02020603050405020304" pitchFamily="18" charset="0"/>
                <a:cs typeface="Times New Roman" panose="02020603050405020304" pitchFamily="18" charset="0"/>
              </a:rPr>
              <a:t>274</a:t>
            </a:r>
            <a:r>
              <a:rPr lang="uk-UA" sz="3200" b="1" dirty="0" smtClean="0">
                <a:solidFill>
                  <a:srgbClr val="FF0000"/>
                </a:solidFill>
                <a:effectLst/>
                <a:latin typeface="Times New Roman" panose="02020603050405020304" pitchFamily="18" charset="0"/>
                <a:cs typeface="Times New Roman" panose="02020603050405020304" pitchFamily="18" charset="0"/>
              </a:rPr>
              <a:t> дітей</a:t>
            </a:r>
            <a:endParaRPr lang="ru-RU" sz="3200" b="1" dirty="0">
              <a:solidFill>
                <a:srgbClr val="FF0000"/>
              </a:solidFill>
              <a:effectLst/>
              <a:latin typeface="Times New Roman" panose="02020603050405020304" pitchFamily="18" charset="0"/>
              <a:cs typeface="Times New Roman" panose="02020603050405020304" pitchFamily="18" charset="0"/>
            </a:endParaRPr>
          </a:p>
          <a:p>
            <a:pPr lvl="0"/>
            <a:r>
              <a:rPr lang="uk-UA" sz="2600" b="1" dirty="0">
                <a:solidFill>
                  <a:srgbClr val="131131"/>
                </a:solidFill>
                <a:effectLst/>
                <a:latin typeface="Times New Roman" panose="02020603050405020304" pitchFamily="18" charset="0"/>
                <a:cs typeface="Times New Roman" panose="02020603050405020304" pitchFamily="18" charset="0"/>
              </a:rPr>
              <a:t>груп раннього віку – </a:t>
            </a:r>
            <a:r>
              <a:rPr lang="uk-UA" sz="2600" b="1" dirty="0" smtClean="0">
                <a:solidFill>
                  <a:srgbClr val="131131"/>
                </a:solidFill>
                <a:effectLst/>
                <a:latin typeface="Times New Roman" panose="02020603050405020304" pitchFamily="18" charset="0"/>
                <a:cs typeface="Times New Roman" panose="02020603050405020304" pitchFamily="18" charset="0"/>
              </a:rPr>
              <a:t>3;</a:t>
            </a:r>
            <a:endParaRPr lang="ru-RU" sz="2600" b="1" dirty="0">
              <a:solidFill>
                <a:srgbClr val="131131"/>
              </a:solidFill>
              <a:effectLst/>
              <a:latin typeface="Times New Roman" panose="02020603050405020304" pitchFamily="18" charset="0"/>
              <a:cs typeface="Times New Roman" panose="02020603050405020304" pitchFamily="18" charset="0"/>
            </a:endParaRPr>
          </a:p>
          <a:p>
            <a:pPr lvl="0"/>
            <a:r>
              <a:rPr lang="uk-UA" sz="2600" b="1" dirty="0">
                <a:solidFill>
                  <a:srgbClr val="131131"/>
                </a:solidFill>
                <a:effectLst/>
                <a:latin typeface="Times New Roman" panose="02020603050405020304" pitchFamily="18" charset="0"/>
                <a:cs typeface="Times New Roman" panose="02020603050405020304" pitchFamily="18" charset="0"/>
              </a:rPr>
              <a:t>дошкільного віку – 8;</a:t>
            </a:r>
            <a:endParaRPr lang="ru-RU" sz="2600" b="1" dirty="0">
              <a:solidFill>
                <a:srgbClr val="131131"/>
              </a:solidFill>
              <a:effectLst/>
              <a:latin typeface="Times New Roman" panose="02020603050405020304" pitchFamily="18" charset="0"/>
              <a:cs typeface="Times New Roman" panose="02020603050405020304" pitchFamily="18" charset="0"/>
            </a:endParaRPr>
          </a:p>
          <a:p>
            <a:pPr marL="0" indent="0">
              <a:buNone/>
            </a:pPr>
            <a:r>
              <a:rPr lang="uk-UA" sz="2600" b="1" dirty="0">
                <a:solidFill>
                  <a:srgbClr val="131131"/>
                </a:solidFill>
                <a:effectLst/>
                <a:latin typeface="Times New Roman" panose="02020603050405020304" pitchFamily="18" charset="0"/>
                <a:cs typeface="Times New Roman" panose="02020603050405020304" pitchFamily="18" charset="0"/>
              </a:rPr>
              <a:t>З  9 – ти годинним режимом роботи працювало </a:t>
            </a:r>
            <a:r>
              <a:rPr lang="uk-UA" sz="2600" b="1" dirty="0" smtClean="0">
                <a:solidFill>
                  <a:srgbClr val="131131"/>
                </a:solidFill>
                <a:effectLst/>
                <a:latin typeface="Times New Roman" panose="02020603050405020304" pitchFamily="18" charset="0"/>
                <a:cs typeface="Times New Roman" panose="02020603050405020304" pitchFamily="18" charset="0"/>
              </a:rPr>
              <a:t>9 </a:t>
            </a:r>
            <a:r>
              <a:rPr lang="uk-UA" sz="2600" b="1" dirty="0">
                <a:solidFill>
                  <a:srgbClr val="131131"/>
                </a:solidFill>
                <a:effectLst/>
                <a:latin typeface="Times New Roman" panose="02020603050405020304" pitchFamily="18" charset="0"/>
                <a:cs typeface="Times New Roman" panose="02020603050405020304" pitchFamily="18" charset="0"/>
              </a:rPr>
              <a:t>груп</a:t>
            </a:r>
            <a:r>
              <a:rPr lang="uk-UA" sz="2600" b="1" dirty="0" smtClean="0">
                <a:solidFill>
                  <a:srgbClr val="131131"/>
                </a:solidFill>
                <a:effectLst/>
                <a:latin typeface="Times New Roman" panose="02020603050405020304" pitchFamily="18" charset="0"/>
                <a:cs typeface="Times New Roman" panose="02020603050405020304" pitchFamily="18" charset="0"/>
              </a:rPr>
              <a:t>,</a:t>
            </a:r>
          </a:p>
          <a:p>
            <a:pPr marL="0" indent="0">
              <a:buNone/>
            </a:pPr>
            <a:r>
              <a:rPr lang="uk-UA" sz="2600" b="1" dirty="0" smtClean="0">
                <a:solidFill>
                  <a:srgbClr val="131131"/>
                </a:solidFill>
                <a:effectLst/>
                <a:latin typeface="Times New Roman" panose="02020603050405020304" pitchFamily="18" charset="0"/>
                <a:cs typeface="Times New Roman" panose="02020603050405020304" pitchFamily="18" charset="0"/>
              </a:rPr>
              <a:t>з </a:t>
            </a:r>
            <a:r>
              <a:rPr lang="uk-UA" sz="2600" b="1" dirty="0">
                <a:solidFill>
                  <a:srgbClr val="131131"/>
                </a:solidFill>
                <a:effectLst/>
                <a:latin typeface="Times New Roman" panose="02020603050405020304" pitchFamily="18" charset="0"/>
                <a:cs typeface="Times New Roman" panose="02020603050405020304" pitchFamily="18" charset="0"/>
              </a:rPr>
              <a:t>10,5 годинним режимом роботи -</a:t>
            </a:r>
            <a:r>
              <a:rPr lang="uk-UA" sz="2600" b="1" dirty="0" smtClean="0">
                <a:solidFill>
                  <a:srgbClr val="131131"/>
                </a:solidFill>
                <a:effectLst/>
                <a:latin typeface="Times New Roman" panose="02020603050405020304" pitchFamily="18" charset="0"/>
                <a:cs typeface="Times New Roman" panose="02020603050405020304" pitchFamily="18" charset="0"/>
              </a:rPr>
              <a:t>1 група (гр. № 7), </a:t>
            </a:r>
          </a:p>
          <a:p>
            <a:pPr marL="0" indent="0">
              <a:buNone/>
            </a:pPr>
            <a:r>
              <a:rPr lang="uk-UA" sz="2600" b="1" dirty="0" smtClean="0">
                <a:solidFill>
                  <a:srgbClr val="131131"/>
                </a:solidFill>
                <a:effectLst/>
                <a:latin typeface="Times New Roman" panose="02020603050405020304" pitchFamily="18" charset="0"/>
                <a:cs typeface="Times New Roman" panose="02020603050405020304" pitchFamily="18" charset="0"/>
              </a:rPr>
              <a:t>з </a:t>
            </a:r>
            <a:r>
              <a:rPr lang="uk-UA" sz="2600" b="1" dirty="0">
                <a:solidFill>
                  <a:srgbClr val="131131"/>
                </a:solidFill>
                <a:effectLst/>
                <a:latin typeface="Times New Roman" panose="02020603050405020304" pitchFamily="18" charset="0"/>
                <a:cs typeface="Times New Roman" panose="02020603050405020304" pitchFamily="18" charset="0"/>
              </a:rPr>
              <a:t>12 – ти годинним режимом роботи  – </a:t>
            </a:r>
            <a:r>
              <a:rPr lang="uk-UA" sz="2600" b="1" dirty="0" smtClean="0">
                <a:solidFill>
                  <a:srgbClr val="131131"/>
                </a:solidFill>
                <a:effectLst/>
                <a:latin typeface="Times New Roman" panose="02020603050405020304" pitchFamily="18" charset="0"/>
                <a:cs typeface="Times New Roman" panose="02020603050405020304" pitchFamily="18" charset="0"/>
              </a:rPr>
              <a:t>1 група (гр. № 2).</a:t>
            </a:r>
            <a:endParaRPr lang="ru-RU" sz="2600" b="1" dirty="0">
              <a:solidFill>
                <a:srgbClr val="131131"/>
              </a:solidFill>
              <a:effectLst/>
              <a:latin typeface="Times New Roman" panose="02020603050405020304" pitchFamily="18" charset="0"/>
              <a:cs typeface="Times New Roman" panose="02020603050405020304" pitchFamily="18" charset="0"/>
            </a:endParaRPr>
          </a:p>
          <a:p>
            <a:pPr lvl="0"/>
            <a:r>
              <a:rPr lang="uk-UA" sz="2600" b="1" dirty="0">
                <a:solidFill>
                  <a:srgbClr val="131131"/>
                </a:solidFill>
                <a:effectLst/>
                <a:latin typeface="Times New Roman" panose="02020603050405020304" pitchFamily="18" charset="0"/>
                <a:cs typeface="Times New Roman" panose="02020603050405020304" pitchFamily="18" charset="0"/>
              </a:rPr>
              <a:t>3</a:t>
            </a:r>
            <a:r>
              <a:rPr lang="uk-UA" sz="2600" b="1" dirty="0" smtClean="0">
                <a:solidFill>
                  <a:srgbClr val="131131"/>
                </a:solidFill>
                <a:effectLst/>
                <a:latin typeface="Times New Roman" panose="02020603050405020304" pitchFamily="18" charset="0"/>
                <a:cs typeface="Times New Roman" panose="02020603050405020304" pitchFamily="18" charset="0"/>
              </a:rPr>
              <a:t> </a:t>
            </a:r>
            <a:r>
              <a:rPr lang="ru-RU" sz="2600" b="1" dirty="0" err="1">
                <a:solidFill>
                  <a:srgbClr val="131131"/>
                </a:solidFill>
                <a:effectLst/>
                <a:latin typeface="Times New Roman" panose="02020603050405020304" pitchFamily="18" charset="0"/>
                <a:cs typeface="Times New Roman" panose="02020603050405020304" pitchFamily="18" charset="0"/>
              </a:rPr>
              <a:t>груп</a:t>
            </a:r>
            <a:r>
              <a:rPr lang="uk-UA" sz="2600" b="1" dirty="0">
                <a:solidFill>
                  <a:srgbClr val="131131"/>
                </a:solidFill>
                <a:effectLst/>
                <a:latin typeface="Times New Roman" panose="02020603050405020304" pitchFamily="18" charset="0"/>
                <a:cs typeface="Times New Roman" panose="02020603050405020304" pitchFamily="18" charset="0"/>
              </a:rPr>
              <a:t>и</a:t>
            </a:r>
            <a:r>
              <a:rPr lang="ru-RU" sz="2600" b="1" dirty="0">
                <a:solidFill>
                  <a:srgbClr val="131131"/>
                </a:solidFill>
                <a:effectLst/>
                <a:latin typeface="Times New Roman" panose="02020603050405020304" pitchFamily="18" charset="0"/>
                <a:cs typeface="Times New Roman" panose="02020603050405020304" pitchFamily="18" charset="0"/>
              </a:rPr>
              <a:t> – 3-го року </a:t>
            </a:r>
            <a:r>
              <a:rPr lang="ru-RU" sz="2600" b="1" dirty="0" err="1">
                <a:solidFill>
                  <a:srgbClr val="131131"/>
                </a:solidFill>
                <a:effectLst/>
                <a:latin typeface="Times New Roman" panose="02020603050405020304" pitchFamily="18" charset="0"/>
                <a:cs typeface="Times New Roman" panose="02020603050405020304" pitchFamily="18" charset="0"/>
              </a:rPr>
              <a:t>життя</a:t>
            </a:r>
            <a:r>
              <a:rPr lang="ru-RU" sz="2600" b="1" dirty="0">
                <a:solidFill>
                  <a:srgbClr val="131131"/>
                </a:solidFill>
                <a:effectLst/>
                <a:latin typeface="Times New Roman" panose="02020603050405020304" pitchFamily="18" charset="0"/>
                <a:cs typeface="Times New Roman" panose="02020603050405020304" pitchFamily="18" charset="0"/>
              </a:rPr>
              <a:t>;</a:t>
            </a:r>
          </a:p>
          <a:p>
            <a:pPr lvl="0"/>
            <a:r>
              <a:rPr lang="uk-UA" sz="2600" b="1" dirty="0" smtClean="0">
                <a:solidFill>
                  <a:srgbClr val="131131"/>
                </a:solidFill>
                <a:latin typeface="Times New Roman" panose="02020603050405020304" pitchFamily="18" charset="0"/>
                <a:cs typeface="Times New Roman" panose="02020603050405020304" pitchFamily="18" charset="0"/>
              </a:rPr>
              <a:t>3</a:t>
            </a:r>
            <a:r>
              <a:rPr lang="uk-UA" sz="2600" b="1" dirty="0" smtClean="0">
                <a:solidFill>
                  <a:srgbClr val="131131"/>
                </a:solidFill>
                <a:effectLst/>
                <a:latin typeface="Times New Roman" panose="02020603050405020304" pitchFamily="18" charset="0"/>
                <a:cs typeface="Times New Roman" panose="02020603050405020304" pitchFamily="18" charset="0"/>
              </a:rPr>
              <a:t> </a:t>
            </a:r>
            <a:r>
              <a:rPr lang="ru-RU" sz="2600" b="1" dirty="0" err="1">
                <a:solidFill>
                  <a:srgbClr val="131131"/>
                </a:solidFill>
                <a:effectLst/>
                <a:latin typeface="Times New Roman" panose="02020603050405020304" pitchFamily="18" charset="0"/>
                <a:cs typeface="Times New Roman" panose="02020603050405020304" pitchFamily="18" charset="0"/>
              </a:rPr>
              <a:t>групи</a:t>
            </a:r>
            <a:r>
              <a:rPr lang="ru-RU" sz="2600" b="1" dirty="0">
                <a:solidFill>
                  <a:srgbClr val="131131"/>
                </a:solidFill>
                <a:effectLst/>
                <a:latin typeface="Times New Roman" panose="02020603050405020304" pitchFamily="18" charset="0"/>
                <a:cs typeface="Times New Roman" panose="02020603050405020304" pitchFamily="18" charset="0"/>
              </a:rPr>
              <a:t> – 4-го року </a:t>
            </a:r>
            <a:r>
              <a:rPr lang="ru-RU" sz="2600" b="1" dirty="0" err="1">
                <a:solidFill>
                  <a:srgbClr val="131131"/>
                </a:solidFill>
                <a:effectLst/>
                <a:latin typeface="Times New Roman" panose="02020603050405020304" pitchFamily="18" charset="0"/>
                <a:cs typeface="Times New Roman" panose="02020603050405020304" pitchFamily="18" charset="0"/>
              </a:rPr>
              <a:t>життя</a:t>
            </a:r>
            <a:r>
              <a:rPr lang="ru-RU" sz="2600" b="1" dirty="0">
                <a:solidFill>
                  <a:srgbClr val="131131"/>
                </a:solidFill>
                <a:effectLst/>
                <a:latin typeface="Times New Roman" panose="02020603050405020304" pitchFamily="18" charset="0"/>
                <a:cs typeface="Times New Roman" panose="02020603050405020304" pitchFamily="18" charset="0"/>
              </a:rPr>
              <a:t>;</a:t>
            </a:r>
          </a:p>
          <a:p>
            <a:pPr lvl="0"/>
            <a:r>
              <a:rPr lang="uk-UA" sz="2600" b="1" dirty="0" smtClean="0">
                <a:solidFill>
                  <a:srgbClr val="131131"/>
                </a:solidFill>
                <a:effectLst/>
                <a:latin typeface="Times New Roman" panose="02020603050405020304" pitchFamily="18" charset="0"/>
                <a:cs typeface="Times New Roman" panose="02020603050405020304" pitchFamily="18" charset="0"/>
              </a:rPr>
              <a:t>2 </a:t>
            </a:r>
            <a:r>
              <a:rPr lang="ru-RU" sz="2600" b="1" dirty="0" err="1">
                <a:solidFill>
                  <a:srgbClr val="131131"/>
                </a:solidFill>
                <a:effectLst/>
                <a:latin typeface="Times New Roman" panose="02020603050405020304" pitchFamily="18" charset="0"/>
                <a:cs typeface="Times New Roman" panose="02020603050405020304" pitchFamily="18" charset="0"/>
              </a:rPr>
              <a:t>групи</a:t>
            </a:r>
            <a:r>
              <a:rPr lang="ru-RU" sz="2600" b="1" dirty="0">
                <a:solidFill>
                  <a:srgbClr val="131131"/>
                </a:solidFill>
                <a:effectLst/>
                <a:latin typeface="Times New Roman" panose="02020603050405020304" pitchFamily="18" charset="0"/>
                <a:cs typeface="Times New Roman" panose="02020603050405020304" pitchFamily="18" charset="0"/>
              </a:rPr>
              <a:t> – 5-го року </a:t>
            </a:r>
            <a:r>
              <a:rPr lang="ru-RU" sz="2600" b="1" dirty="0" err="1">
                <a:solidFill>
                  <a:srgbClr val="131131"/>
                </a:solidFill>
                <a:effectLst/>
                <a:latin typeface="Times New Roman" panose="02020603050405020304" pitchFamily="18" charset="0"/>
                <a:cs typeface="Times New Roman" panose="02020603050405020304" pitchFamily="18" charset="0"/>
              </a:rPr>
              <a:t>життя</a:t>
            </a:r>
            <a:r>
              <a:rPr lang="ru-RU" sz="2600" b="1" dirty="0">
                <a:solidFill>
                  <a:srgbClr val="131131"/>
                </a:solidFill>
                <a:effectLst/>
                <a:latin typeface="Times New Roman" panose="02020603050405020304" pitchFamily="18" charset="0"/>
                <a:cs typeface="Times New Roman" panose="02020603050405020304" pitchFamily="18" charset="0"/>
              </a:rPr>
              <a:t>;</a:t>
            </a:r>
          </a:p>
          <a:p>
            <a:pPr lvl="0"/>
            <a:r>
              <a:rPr lang="uk-UA" sz="2600" b="1" dirty="0" smtClean="0">
                <a:solidFill>
                  <a:srgbClr val="131131"/>
                </a:solidFill>
                <a:effectLst/>
                <a:latin typeface="Times New Roman" panose="02020603050405020304" pitchFamily="18" charset="0"/>
                <a:cs typeface="Times New Roman" panose="02020603050405020304" pitchFamily="18" charset="0"/>
              </a:rPr>
              <a:t>3 </a:t>
            </a:r>
            <a:r>
              <a:rPr lang="ru-RU" sz="2600" b="1" dirty="0" err="1">
                <a:solidFill>
                  <a:srgbClr val="131131"/>
                </a:solidFill>
                <a:effectLst/>
                <a:latin typeface="Times New Roman" panose="02020603050405020304" pitchFamily="18" charset="0"/>
                <a:cs typeface="Times New Roman" panose="02020603050405020304" pitchFamily="18" charset="0"/>
              </a:rPr>
              <a:t>груп</a:t>
            </a:r>
            <a:r>
              <a:rPr lang="uk-UA" sz="2600" b="1" dirty="0">
                <a:solidFill>
                  <a:srgbClr val="131131"/>
                </a:solidFill>
                <a:effectLst/>
                <a:latin typeface="Times New Roman" panose="02020603050405020304" pitchFamily="18" charset="0"/>
                <a:cs typeface="Times New Roman" panose="02020603050405020304" pitchFamily="18" charset="0"/>
              </a:rPr>
              <a:t>и</a:t>
            </a:r>
            <a:r>
              <a:rPr lang="ru-RU" sz="2600" b="1" dirty="0">
                <a:solidFill>
                  <a:srgbClr val="131131"/>
                </a:solidFill>
                <a:effectLst/>
                <a:latin typeface="Times New Roman" panose="02020603050405020304" pitchFamily="18" charset="0"/>
                <a:cs typeface="Times New Roman" panose="02020603050405020304" pitchFamily="18" charset="0"/>
              </a:rPr>
              <a:t> – 6-го року </a:t>
            </a:r>
            <a:r>
              <a:rPr lang="ru-RU" sz="2600" b="1" dirty="0" err="1">
                <a:solidFill>
                  <a:srgbClr val="131131"/>
                </a:solidFill>
                <a:effectLst/>
                <a:latin typeface="Times New Roman" panose="02020603050405020304" pitchFamily="18" charset="0"/>
                <a:cs typeface="Times New Roman" panose="02020603050405020304" pitchFamily="18" charset="0"/>
              </a:rPr>
              <a:t>життя</a:t>
            </a:r>
            <a:r>
              <a:rPr lang="uk-UA" sz="2600" b="1" dirty="0">
                <a:solidFill>
                  <a:srgbClr val="131131"/>
                </a:solidFill>
                <a:effectLst/>
                <a:latin typeface="Times New Roman" panose="02020603050405020304" pitchFamily="18" charset="0"/>
                <a:cs typeface="Times New Roman" panose="02020603050405020304" pitchFamily="18" charset="0"/>
              </a:rPr>
              <a:t>.</a:t>
            </a:r>
            <a:endParaRPr lang="ru-RU" sz="2600" b="1" dirty="0">
              <a:solidFill>
                <a:srgbClr val="131131"/>
              </a:solidFill>
              <a:effectLst/>
              <a:latin typeface="Times New Roman" panose="02020603050405020304" pitchFamily="18" charset="0"/>
              <a:cs typeface="Times New Roman" panose="02020603050405020304" pitchFamily="18" charset="0"/>
            </a:endParaRPr>
          </a:p>
          <a:p>
            <a:pPr marL="0" indent="0">
              <a:buNone/>
            </a:pPr>
            <a:endParaRPr lang="ru-RU" sz="2400" dirty="0"/>
          </a:p>
        </p:txBody>
      </p:sp>
    </p:spTree>
    <p:extLst>
      <p:ext uri="{BB962C8B-B14F-4D97-AF65-F5344CB8AC3E}">
        <p14:creationId xmlns:p14="http://schemas.microsoft.com/office/powerpoint/2010/main" xmlns="" val="338884003"/>
      </p:ext>
    </p:extLst>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284668" y="404664"/>
            <a:ext cx="7308808" cy="461665"/>
          </a:xfrm>
          <a:prstGeom prst="rect">
            <a:avLst/>
          </a:prstGeom>
        </p:spPr>
        <p:txBody>
          <a:bodyPr wrap="square">
            <a:spAutoFit/>
          </a:bodyPr>
          <a:lstStyle/>
          <a:p>
            <a:pPr algn="ctr"/>
            <a:r>
              <a:rPr lang="uk-UA" sz="2400" b="1" dirty="0">
                <a:solidFill>
                  <a:srgbClr val="FF0000"/>
                </a:solidFill>
                <a:latin typeface="Times New Roman" panose="02020603050405020304" pitchFamily="18" charset="0"/>
                <a:cs typeface="Times New Roman" panose="02020603050405020304" pitchFamily="18" charset="0"/>
              </a:rPr>
              <a:t>БЮДЖЕТНІ КОШТИ</a:t>
            </a:r>
          </a:p>
        </p:txBody>
      </p:sp>
      <p:sp>
        <p:nvSpPr>
          <p:cNvPr id="6" name="TextBox 5"/>
          <p:cNvSpPr txBox="1"/>
          <p:nvPr/>
        </p:nvSpPr>
        <p:spPr>
          <a:xfrm>
            <a:off x="428596" y="214290"/>
            <a:ext cx="8606760" cy="7484100"/>
          </a:xfrm>
          <a:prstGeom prst="rect">
            <a:avLst/>
          </a:prstGeom>
          <a:noFill/>
        </p:spPr>
        <p:txBody>
          <a:bodyPr wrap="square" rtlCol="0">
            <a:spAutoFit/>
          </a:bodyPr>
          <a:lstStyle/>
          <a:p>
            <a:pPr marL="342900" indent="-342900">
              <a:spcAft>
                <a:spcPts val="450"/>
              </a:spcAft>
            </a:pPr>
            <a:endParaRPr lang="uk-UA" sz="3600" dirty="0" smtClean="0">
              <a:solidFill>
                <a:srgbClr val="0000FF"/>
              </a:solidFill>
              <a:latin typeface="Times New Roman" panose="02020603050405020304" pitchFamily="18" charset="0"/>
              <a:cs typeface="Times New Roman" panose="02020603050405020304" pitchFamily="18" charset="0"/>
            </a:endParaRPr>
          </a:p>
          <a:p>
            <a:pPr marL="342900" indent="-342900">
              <a:spcAft>
                <a:spcPts val="450"/>
              </a:spcAft>
            </a:pPr>
            <a:r>
              <a:rPr lang="uk-UA" sz="3600" dirty="0" smtClean="0">
                <a:solidFill>
                  <a:srgbClr val="0000FF"/>
                </a:solidFill>
                <a:latin typeface="Times New Roman" panose="02020603050405020304" pitchFamily="18" charset="0"/>
                <a:cs typeface="Times New Roman" panose="02020603050405020304" pitchFamily="18" charset="0"/>
              </a:rPr>
              <a:t>Оплата </a:t>
            </a:r>
            <a:r>
              <a:rPr lang="ru-RU" sz="3600" dirty="0" err="1" smtClean="0">
                <a:solidFill>
                  <a:srgbClr val="0000FF"/>
                </a:solidFill>
                <a:latin typeface="Times New Roman" panose="02020603050405020304" pitchFamily="18" charset="0"/>
                <a:cs typeface="Times New Roman" panose="02020603050405020304" pitchFamily="18" charset="0"/>
              </a:rPr>
              <a:t>повірки</a:t>
            </a:r>
            <a:r>
              <a:rPr lang="ru-RU" sz="3600" dirty="0" smtClean="0">
                <a:solidFill>
                  <a:srgbClr val="0000FF"/>
                </a:solidFill>
                <a:latin typeface="Times New Roman" panose="02020603050405020304" pitchFamily="18" charset="0"/>
                <a:cs typeface="Times New Roman" panose="02020603050405020304" pitchFamily="18" charset="0"/>
              </a:rPr>
              <a:t> </a:t>
            </a:r>
            <a:r>
              <a:rPr lang="ru-RU" sz="3600" dirty="0" err="1" smtClean="0">
                <a:solidFill>
                  <a:srgbClr val="0000FF"/>
                </a:solidFill>
                <a:latin typeface="Times New Roman" panose="02020603050405020304" pitchFamily="18" charset="0"/>
                <a:cs typeface="Times New Roman" panose="02020603050405020304" pitchFamily="18" charset="0"/>
              </a:rPr>
              <a:t>встановлення</a:t>
            </a:r>
            <a:r>
              <a:rPr lang="ru-RU" sz="3600" dirty="0" smtClean="0">
                <a:solidFill>
                  <a:srgbClr val="0000FF"/>
                </a:solidFill>
                <a:latin typeface="Times New Roman" panose="02020603050405020304" pitchFamily="18" charset="0"/>
                <a:cs typeface="Times New Roman" panose="02020603050405020304" pitchFamily="18" charset="0"/>
              </a:rPr>
              <a:t> </a:t>
            </a:r>
            <a:r>
              <a:rPr lang="ru-RU" sz="3600" dirty="0" err="1" smtClean="0">
                <a:solidFill>
                  <a:srgbClr val="0000FF"/>
                </a:solidFill>
                <a:latin typeface="Times New Roman" panose="02020603050405020304" pitchFamily="18" charset="0"/>
                <a:cs typeface="Times New Roman" panose="02020603050405020304" pitchFamily="18" charset="0"/>
              </a:rPr>
              <a:t>лічильників</a:t>
            </a:r>
            <a:r>
              <a:rPr lang="ru-RU" sz="3600" dirty="0" smtClean="0">
                <a:solidFill>
                  <a:srgbClr val="0000FF"/>
                </a:solidFill>
                <a:latin typeface="Times New Roman" panose="02020603050405020304" pitchFamily="18" charset="0"/>
                <a:cs typeface="Times New Roman" panose="02020603050405020304" pitchFamily="18" charset="0"/>
              </a:rPr>
              <a:t>, </a:t>
            </a:r>
            <a:r>
              <a:rPr lang="ru-RU" sz="3600" dirty="0" err="1" smtClean="0">
                <a:solidFill>
                  <a:srgbClr val="0000FF"/>
                </a:solidFill>
                <a:latin typeface="Times New Roman" panose="02020603050405020304" pitchFamily="18" charset="0"/>
                <a:cs typeface="Times New Roman" panose="02020603050405020304" pitchFamily="18" charset="0"/>
              </a:rPr>
              <a:t>перезарядження</a:t>
            </a:r>
            <a:r>
              <a:rPr lang="ru-RU" sz="3600" dirty="0" smtClean="0">
                <a:solidFill>
                  <a:srgbClr val="0000FF"/>
                </a:solidFill>
                <a:latin typeface="Times New Roman" panose="02020603050405020304" pitchFamily="18" charset="0"/>
                <a:cs typeface="Times New Roman" panose="02020603050405020304" pitchFamily="18" charset="0"/>
              </a:rPr>
              <a:t> </a:t>
            </a:r>
            <a:r>
              <a:rPr lang="ru-RU" sz="3600" dirty="0" err="1" smtClean="0">
                <a:solidFill>
                  <a:srgbClr val="0000FF"/>
                </a:solidFill>
                <a:latin typeface="Times New Roman" panose="02020603050405020304" pitchFamily="18" charset="0"/>
                <a:cs typeface="Times New Roman" panose="02020603050405020304" pitchFamily="18" charset="0"/>
              </a:rPr>
              <a:t>вогнегасників</a:t>
            </a:r>
            <a:r>
              <a:rPr lang="ru-RU" sz="3600" dirty="0" smtClean="0">
                <a:solidFill>
                  <a:srgbClr val="0000FF"/>
                </a:solidFill>
                <a:latin typeface="Times New Roman" panose="02020603050405020304" pitchFamily="18" charset="0"/>
                <a:cs typeface="Times New Roman" panose="02020603050405020304" pitchFamily="18" charset="0"/>
              </a:rPr>
              <a:t>, </a:t>
            </a:r>
            <a:r>
              <a:rPr lang="uk-UA" sz="3600" dirty="0" smtClean="0">
                <a:solidFill>
                  <a:srgbClr val="0000FF"/>
                </a:solidFill>
                <a:latin typeface="Times New Roman" panose="02020603050405020304" pitchFamily="18" charset="0"/>
                <a:cs typeface="Times New Roman" panose="02020603050405020304" pitchFamily="18" charset="0"/>
              </a:rPr>
              <a:t>комунальних послуг</a:t>
            </a:r>
            <a:r>
              <a:rPr lang="uk-UA" sz="3600" dirty="0">
                <a:solidFill>
                  <a:srgbClr val="0000FF"/>
                </a:solidFill>
                <a:latin typeface="Times New Roman" panose="02020603050405020304" pitchFamily="18" charset="0"/>
                <a:cs typeface="Times New Roman" panose="02020603050405020304" pitchFamily="18" charset="0"/>
              </a:rPr>
              <a:t>, електроенергії</a:t>
            </a:r>
            <a:r>
              <a:rPr lang="uk-UA" sz="3600" dirty="0" smtClean="0">
                <a:solidFill>
                  <a:srgbClr val="0000FF"/>
                </a:solidFill>
                <a:latin typeface="Times New Roman" panose="02020603050405020304" pitchFamily="18" charset="0"/>
                <a:cs typeface="Times New Roman" panose="02020603050405020304" pitchFamily="18" charset="0"/>
              </a:rPr>
              <a:t>, </a:t>
            </a:r>
            <a:r>
              <a:rPr lang="uk-UA" sz="3600" dirty="0">
                <a:solidFill>
                  <a:srgbClr val="0000FF"/>
                </a:solidFill>
                <a:latin typeface="Times New Roman" panose="02020603050405020304" pitchFamily="18" charset="0"/>
                <a:cs typeface="Times New Roman" panose="02020603050405020304" pitchFamily="18" charset="0"/>
              </a:rPr>
              <a:t>води, </a:t>
            </a:r>
            <a:r>
              <a:rPr lang="uk-UA" sz="3600" dirty="0" smtClean="0">
                <a:solidFill>
                  <a:srgbClr val="0000FF"/>
                </a:solidFill>
                <a:latin typeface="Times New Roman" panose="02020603050405020304" pitchFamily="18" charset="0"/>
                <a:cs typeface="Times New Roman" panose="02020603050405020304" pitchFamily="18" charset="0"/>
              </a:rPr>
              <a:t>опалення,послуги </a:t>
            </a:r>
            <a:r>
              <a:rPr lang="uk-UA" sz="3600" dirty="0" err="1" smtClean="0">
                <a:solidFill>
                  <a:srgbClr val="0000FF"/>
                </a:solidFill>
                <a:latin typeface="Times New Roman" panose="02020603050405020304" pitchFamily="18" charset="0"/>
                <a:cs typeface="Times New Roman" panose="02020603050405020304" pitchFamily="18" charset="0"/>
              </a:rPr>
              <a:t>зв</a:t>
            </a:r>
            <a:r>
              <a:rPr lang="en-US" sz="3600" dirty="0" smtClean="0">
                <a:solidFill>
                  <a:srgbClr val="0000FF"/>
                </a:solidFill>
                <a:latin typeface="Times New Roman" panose="02020603050405020304" pitchFamily="18" charset="0"/>
                <a:cs typeface="Times New Roman" panose="02020603050405020304" pitchFamily="18" charset="0"/>
              </a:rPr>
              <a:t>’</a:t>
            </a:r>
            <a:r>
              <a:rPr lang="uk-UA" sz="3600" dirty="0" err="1" smtClean="0">
                <a:solidFill>
                  <a:srgbClr val="0000FF"/>
                </a:solidFill>
                <a:latin typeface="Times New Roman" panose="02020603050405020304" pitchFamily="18" charset="0"/>
                <a:cs typeface="Times New Roman" panose="02020603050405020304" pitchFamily="18" charset="0"/>
              </a:rPr>
              <a:t>язку</a:t>
            </a:r>
            <a:r>
              <a:rPr lang="uk-UA" sz="3600" dirty="0" smtClean="0">
                <a:solidFill>
                  <a:srgbClr val="0000FF"/>
                </a:solidFill>
                <a:latin typeface="Times New Roman" panose="02020603050405020304" pitchFamily="18" charset="0"/>
                <a:cs typeface="Times New Roman" panose="02020603050405020304" pitchFamily="18" charset="0"/>
              </a:rPr>
              <a:t>, обслуговування інтернету, обслуговування кнопки виклику, вивіз </a:t>
            </a:r>
            <a:r>
              <a:rPr lang="uk-UA" sz="3600" dirty="0" err="1" smtClean="0">
                <a:solidFill>
                  <a:srgbClr val="0000FF"/>
                </a:solidFill>
                <a:latin typeface="Times New Roman" panose="02020603050405020304" pitchFamily="18" charset="0"/>
                <a:cs typeface="Times New Roman" panose="02020603050405020304" pitchFamily="18" charset="0"/>
              </a:rPr>
              <a:t>міття</a:t>
            </a:r>
            <a:r>
              <a:rPr lang="uk-UA" sz="3600" dirty="0" smtClean="0">
                <a:solidFill>
                  <a:srgbClr val="0000FF"/>
                </a:solidFill>
                <a:latin typeface="Times New Roman" panose="02020603050405020304" pitchFamily="18" charset="0"/>
                <a:cs typeface="Times New Roman" panose="02020603050405020304" pitchFamily="18" charset="0"/>
              </a:rPr>
              <a:t>, дератизація, т/о пожежних рукавів, поточний ремонт покрівлі. </a:t>
            </a:r>
            <a:endParaRPr lang="uk-UA" sz="3600" dirty="0">
              <a:solidFill>
                <a:srgbClr val="0000FF"/>
              </a:solidFill>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v"/>
            </a:pPr>
            <a:r>
              <a:rPr lang="uk-UA" sz="2800" dirty="0" smtClean="0">
                <a:solidFill>
                  <a:srgbClr val="002060"/>
                </a:solidFill>
                <a:latin typeface="Times New Roman" panose="02020603050405020304" pitchFamily="18" charset="0"/>
                <a:cs typeface="Times New Roman" panose="02020603050405020304" pitchFamily="18" charset="0"/>
              </a:rPr>
              <a:t>Сума бюджетних коштів склала:</a:t>
            </a:r>
            <a:r>
              <a:rPr lang="uk-UA" sz="2800" dirty="0" smtClean="0">
                <a:latin typeface="Times New Roman" panose="02020603050405020304" pitchFamily="18" charset="0"/>
                <a:cs typeface="Times New Roman" panose="02020603050405020304" pitchFamily="18" charset="0"/>
              </a:rPr>
              <a:t> </a:t>
            </a:r>
            <a:r>
              <a:rPr lang="uk-UA" sz="2800" dirty="0" smtClean="0">
                <a:solidFill>
                  <a:srgbClr val="000066"/>
                </a:solidFill>
                <a:latin typeface="Times New Roman" panose="02020603050405020304" pitchFamily="18" charset="0"/>
                <a:cs typeface="Times New Roman" panose="02020603050405020304" pitchFamily="18" charset="0"/>
              </a:rPr>
              <a:t>702164</a:t>
            </a:r>
            <a:r>
              <a:rPr lang="uk-UA" sz="2800" dirty="0" smtClean="0">
                <a:solidFill>
                  <a:srgbClr val="002060"/>
                </a:solidFill>
                <a:latin typeface="Times New Roman" panose="02020603050405020304" pitchFamily="18" charset="0"/>
                <a:cs typeface="Times New Roman" panose="02020603050405020304" pitchFamily="18" charset="0"/>
              </a:rPr>
              <a:t>грн. 52 коп</a:t>
            </a:r>
            <a:r>
              <a:rPr lang="uk-UA" sz="2400" dirty="0" smtClean="0">
                <a:solidFill>
                  <a:srgbClr val="002060"/>
                </a:solidFill>
                <a:latin typeface="Bookman Old Style" panose="02050604050505020204" pitchFamily="18" charset="0"/>
              </a:rPr>
              <a:t>.</a:t>
            </a:r>
            <a:endParaRPr lang="ru-RU" sz="2400" dirty="0" smtClean="0">
              <a:solidFill>
                <a:srgbClr val="002060"/>
              </a:solidFill>
              <a:latin typeface="Bookman Old Style" panose="02050604050505020204" pitchFamily="18" charset="0"/>
            </a:endParaRPr>
          </a:p>
          <a:p>
            <a:pPr marL="342900" indent="-342900" algn="just"/>
            <a:endParaRPr lang="uk-UA" sz="2800" dirty="0" smtClean="0">
              <a:solidFill>
                <a:srgbClr val="0000FF"/>
              </a:solidFill>
              <a:latin typeface="Times New Roman" panose="02020603050405020304" pitchFamily="18" charset="0"/>
              <a:cs typeface="Times New Roman" panose="02020603050405020304" pitchFamily="18" charset="0"/>
            </a:endParaRPr>
          </a:p>
          <a:p>
            <a:endParaRPr lang="uk-UA" sz="2800" dirty="0">
              <a:latin typeface="Times New Roman" panose="02020603050405020304" pitchFamily="18" charset="0"/>
              <a:cs typeface="Times New Roman" panose="02020603050405020304" pitchFamily="18" charset="0"/>
            </a:endParaRPr>
          </a:p>
          <a:p>
            <a:endParaRPr lang="uk-UA" sz="2800" dirty="0" smtClean="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9966185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85800" y="1143000"/>
            <a:ext cx="7924800" cy="4524315"/>
          </a:xfrm>
          <a:prstGeom prst="rect">
            <a:avLst/>
          </a:prstGeom>
        </p:spPr>
        <p:txBody>
          <a:bodyPr>
            <a:spAutoFit/>
          </a:bodyPr>
          <a:lstStyle/>
          <a:p>
            <a:pPr>
              <a:defRPr/>
            </a:pPr>
            <a:endParaRPr lang="en-US" sz="2400" b="1" dirty="0">
              <a:solidFill>
                <a:schemeClr val="accent3">
                  <a:lumMod val="20000"/>
                  <a:lumOff val="80000"/>
                </a:schemeClr>
              </a:solidFill>
              <a:latin typeface="Times New Roman" pitchFamily="18" charset="0"/>
              <a:cs typeface="Times New Roman" pitchFamily="18" charset="0"/>
            </a:endParaRPr>
          </a:p>
          <a:p>
            <a:pPr>
              <a:defRPr/>
            </a:pPr>
            <a:endParaRPr lang="en-US" sz="2400" b="1" dirty="0">
              <a:solidFill>
                <a:schemeClr val="accent3">
                  <a:lumMod val="20000"/>
                  <a:lumOff val="80000"/>
                </a:schemeClr>
              </a:solidFill>
              <a:latin typeface="Times New Roman" pitchFamily="18" charset="0"/>
              <a:cs typeface="Times New Roman" pitchFamily="18" charset="0"/>
            </a:endParaRPr>
          </a:p>
          <a:p>
            <a:pPr algn="just">
              <a:defRPr/>
            </a:pPr>
            <a:r>
              <a:rPr lang="ru-RU" sz="2400" b="1" dirty="0">
                <a:solidFill>
                  <a:schemeClr val="accent3">
                    <a:lumMod val="20000"/>
                    <a:lumOff val="80000"/>
                  </a:schemeClr>
                </a:solidFill>
                <a:latin typeface="Times New Roman" pitchFamily="18" charset="0"/>
                <a:cs typeface="Times New Roman" pitchFamily="18" charset="0"/>
              </a:rPr>
              <a:t> </a:t>
            </a:r>
            <a:r>
              <a:rPr lang="ru-RU" sz="2400" b="1" dirty="0" smtClean="0">
                <a:solidFill>
                  <a:schemeClr val="accent3">
                    <a:lumMod val="20000"/>
                    <a:lumOff val="80000"/>
                  </a:schemeClr>
                </a:solidFill>
                <a:latin typeface="Times New Roman" pitchFamily="18" charset="0"/>
                <a:cs typeface="Times New Roman" pitchFamily="18" charset="0"/>
              </a:rPr>
              <a:t>      </a:t>
            </a:r>
            <a:r>
              <a:rPr lang="uk-UA" sz="2400" b="1" dirty="0" smtClean="0">
                <a:solidFill>
                  <a:srgbClr val="002060"/>
                </a:solidFill>
                <a:latin typeface="Times New Roman" pitchFamily="18" charset="0"/>
                <a:cs typeface="Times New Roman" pitchFamily="18" charset="0"/>
              </a:rPr>
              <a:t> Ваші </a:t>
            </a:r>
            <a:r>
              <a:rPr lang="uk-UA" sz="2400" b="1" dirty="0">
                <a:solidFill>
                  <a:srgbClr val="002060"/>
                </a:solidFill>
                <a:latin typeface="Times New Roman" pitchFamily="18" charset="0"/>
                <a:cs typeface="Times New Roman" pitchFamily="18" charset="0"/>
              </a:rPr>
              <a:t>діти є гордістю нашого садочка! Ми високо поціновуємо Ваше батьківське піклування, підтримку та небайдуже ставлення до нагальних потреб садочка.</a:t>
            </a:r>
          </a:p>
          <a:p>
            <a:pPr algn="just">
              <a:defRPr/>
            </a:pPr>
            <a:r>
              <a:rPr lang="uk-UA" sz="2400" b="1" dirty="0" smtClean="0">
                <a:solidFill>
                  <a:srgbClr val="002060"/>
                </a:solidFill>
                <a:latin typeface="Times New Roman" pitchFamily="18" charset="0"/>
                <a:cs typeface="Times New Roman" pitchFamily="18" charset="0"/>
              </a:rPr>
              <a:t>       Сподіваємось</a:t>
            </a:r>
            <a:r>
              <a:rPr lang="uk-UA" sz="2400" b="1" dirty="0">
                <a:solidFill>
                  <a:srgbClr val="002060"/>
                </a:solidFill>
                <a:latin typeface="Times New Roman" pitchFamily="18" charset="0"/>
                <a:cs typeface="Times New Roman" pitchFamily="18" charset="0"/>
              </a:rPr>
              <a:t>, що й надалі спільними зусиллями ми будемо успішно працювати над вирішенням найактуальнішої проблеми сучасності – виховання майбутньої еліти нашої держави.</a:t>
            </a:r>
          </a:p>
          <a:p>
            <a:pPr algn="just">
              <a:defRPr/>
            </a:pPr>
            <a:r>
              <a:rPr lang="uk-UA" sz="2400" b="1" dirty="0" smtClean="0">
                <a:solidFill>
                  <a:srgbClr val="002060"/>
                </a:solidFill>
                <a:latin typeface="Times New Roman" pitchFamily="18" charset="0"/>
                <a:cs typeface="Times New Roman" pitchFamily="18" charset="0"/>
              </a:rPr>
              <a:t>       Бажаємо </a:t>
            </a:r>
            <a:r>
              <a:rPr lang="uk-UA" sz="2400" b="1" dirty="0">
                <a:solidFill>
                  <a:srgbClr val="002060"/>
                </a:solidFill>
                <a:latin typeface="Times New Roman" pitchFamily="18" charset="0"/>
                <a:cs typeface="Times New Roman" pitchFamily="18" charset="0"/>
              </a:rPr>
              <a:t>Вам міцного здоров’я, життєдайної енергії, мудрості й терпіння у благородній справі виховання дітей.</a:t>
            </a:r>
          </a:p>
        </p:txBody>
      </p:sp>
      <p:sp>
        <p:nvSpPr>
          <p:cNvPr id="136194" name="Прямоугольник 4"/>
          <p:cNvSpPr>
            <a:spLocks noChangeArrowheads="1"/>
          </p:cNvSpPr>
          <p:nvPr/>
        </p:nvSpPr>
        <p:spPr bwMode="auto">
          <a:xfrm>
            <a:off x="539552" y="332656"/>
            <a:ext cx="8458200" cy="1200329"/>
          </a:xfrm>
          <a:prstGeom prst="rect">
            <a:avLst/>
          </a:prstGeom>
          <a:noFill/>
          <a:ln w="9525">
            <a:noFill/>
            <a:miter lim="800000"/>
            <a:headEnd/>
            <a:tailEnd/>
          </a:ln>
        </p:spPr>
        <p:txBody>
          <a:bodyPr>
            <a:spAutoFit/>
          </a:bodyPr>
          <a:lstStyle/>
          <a:p>
            <a:r>
              <a:rPr lang="uk-UA" sz="2400" b="1" dirty="0">
                <a:solidFill>
                  <a:srgbClr val="FF0000"/>
                </a:solidFill>
                <a:latin typeface="Times New Roman" pitchFamily="18" charset="0"/>
                <a:cs typeface="Times New Roman" pitchFamily="18" charset="0"/>
              </a:rPr>
              <a:t>«</a:t>
            </a:r>
            <a:r>
              <a:rPr lang="ru-RU" sz="2400" b="1" i="1" dirty="0">
                <a:solidFill>
                  <a:srgbClr val="FF0000"/>
                </a:solidFill>
                <a:latin typeface="Times New Roman" pitchFamily="18" charset="0"/>
                <a:cs typeface="Times New Roman" pitchFamily="18" charset="0"/>
              </a:rPr>
              <a:t>В НАРОДІ ГОВОРЯТЬ, ЩО ДОБРА ЛЮДИНА – </a:t>
            </a:r>
          </a:p>
          <a:p>
            <a:pPr algn="ctr"/>
            <a:r>
              <a:rPr lang="ru-RU" sz="2400" b="1" i="1" dirty="0">
                <a:solidFill>
                  <a:srgbClr val="FF0000"/>
                </a:solidFill>
                <a:latin typeface="Times New Roman" pitchFamily="18" charset="0"/>
                <a:cs typeface="Times New Roman" pitchFamily="18" charset="0"/>
              </a:rPr>
              <a:t>ЦЕ ЩАСЛИВА ЛЮДИНА, І ДОБРОТА ОБОВ’ЯЗКОВО ПОВЕРТАЄТЬСЯ ДО ТОГО, ХТО </a:t>
            </a:r>
            <a:r>
              <a:rPr lang="ru-RU" sz="2400" b="1" i="1" dirty="0" smtClean="0">
                <a:solidFill>
                  <a:srgbClr val="FF0000"/>
                </a:solidFill>
                <a:latin typeface="Times New Roman" pitchFamily="18" charset="0"/>
                <a:cs typeface="Times New Roman" pitchFamily="18" charset="0"/>
              </a:rPr>
              <a:t> </a:t>
            </a:r>
            <a:r>
              <a:rPr lang="ru-RU" sz="2400" b="1" i="1" dirty="0">
                <a:solidFill>
                  <a:srgbClr val="FF0000"/>
                </a:solidFill>
                <a:latin typeface="Times New Roman" pitchFamily="18" charset="0"/>
                <a:cs typeface="Times New Roman" pitchFamily="18" charset="0"/>
              </a:rPr>
              <a:t>ЇЇ ВІДДАЄ…</a:t>
            </a:r>
            <a:r>
              <a:rPr lang="uk-UA" sz="2400" b="1" dirty="0">
                <a:solidFill>
                  <a:srgbClr val="FF0000"/>
                </a:solidFill>
                <a:latin typeface="Times New Roman" pitchFamily="18" charset="0"/>
                <a:cs typeface="Times New Roman" pitchFamily="18" charset="0"/>
              </a:rPr>
              <a:t>»</a:t>
            </a:r>
            <a:endParaRPr lang="ru-RU" sz="2400" b="1" i="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49800427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36194">
                                            <p:txEl>
                                              <p:pRg st="0" end="0"/>
                                            </p:txEl>
                                          </p:spTgt>
                                        </p:tgtEl>
                                        <p:attrNameLst>
                                          <p:attrName>style.visibility</p:attrName>
                                        </p:attrNameLst>
                                      </p:cBhvr>
                                      <p:to>
                                        <p:strVal val="visible"/>
                                      </p:to>
                                    </p:set>
                                    <p:anim calcmode="lin" valueType="num">
                                      <p:cBhvr additive="base">
                                        <p:cTn id="7" dur="2000" fill="hold"/>
                                        <p:tgtEl>
                                          <p:spTgt spid="136194">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136194">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4" fill="hold" grpId="0" nodeType="afterEffect">
                                  <p:stCondLst>
                                    <p:cond delay="0"/>
                                  </p:stCondLst>
                                  <p:childTnLst>
                                    <p:set>
                                      <p:cBhvr>
                                        <p:cTn id="11" dur="1" fill="hold">
                                          <p:stCondLst>
                                            <p:cond delay="0"/>
                                          </p:stCondLst>
                                        </p:cTn>
                                        <p:tgtEl>
                                          <p:spTgt spid="136194">
                                            <p:txEl>
                                              <p:pRg st="1" end="1"/>
                                            </p:txEl>
                                          </p:spTgt>
                                        </p:tgtEl>
                                        <p:attrNameLst>
                                          <p:attrName>style.visibility</p:attrName>
                                        </p:attrNameLst>
                                      </p:cBhvr>
                                      <p:to>
                                        <p:strVal val="visible"/>
                                      </p:to>
                                    </p:set>
                                    <p:anim calcmode="lin" valueType="num">
                                      <p:cBhvr additive="base">
                                        <p:cTn id="12" dur="2000" fill="hold"/>
                                        <p:tgtEl>
                                          <p:spTgt spid="136194">
                                            <p:txEl>
                                              <p:pRg st="1" end="1"/>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13619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4"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7" name="Picture 4" descr="f20110220115512-1"/>
          <p:cNvPicPr>
            <a:picLocks noChangeAspect="1" noChangeArrowheads="1"/>
          </p:cNvPicPr>
          <p:nvPr/>
        </p:nvPicPr>
        <p:blipFill>
          <a:blip r:embed="rId2" cstate="print"/>
          <a:srcRect/>
          <a:stretch>
            <a:fillRect/>
          </a:stretch>
        </p:blipFill>
        <p:spPr bwMode="auto">
          <a:xfrm>
            <a:off x="1981200" y="838200"/>
            <a:ext cx="6191250" cy="5856288"/>
          </a:xfrm>
          <a:prstGeom prst="rect">
            <a:avLst/>
          </a:prstGeom>
          <a:noFill/>
          <a:ln w="9525">
            <a:noFill/>
            <a:miter lim="800000"/>
            <a:headEnd/>
            <a:tailEnd/>
          </a:ln>
        </p:spPr>
      </p:pic>
      <p:sp>
        <p:nvSpPr>
          <p:cNvPr id="137218" name="WordArt 5"/>
          <p:cNvSpPr>
            <a:spLocks noChangeArrowheads="1" noChangeShapeType="1" noTextEdit="1"/>
          </p:cNvSpPr>
          <p:nvPr/>
        </p:nvSpPr>
        <p:spPr bwMode="auto">
          <a:xfrm>
            <a:off x="381000" y="457200"/>
            <a:ext cx="5181600" cy="1417638"/>
          </a:xfrm>
          <a:prstGeom prst="rect">
            <a:avLst/>
          </a:prstGeom>
        </p:spPr>
        <p:txBody>
          <a:bodyPr wrap="none" fromWordArt="1">
            <a:prstTxWarp prst="textCascadeUp">
              <a:avLst>
                <a:gd name="adj" fmla="val 44444"/>
              </a:avLst>
            </a:prstTxWarp>
            <a:scene3d>
              <a:camera prst="legacyPerspectiveFront">
                <a:rot lat="20519976" lon="1080000" rev="0"/>
              </a:camera>
              <a:lightRig rig="legacyHarsh2" dir="b"/>
            </a:scene3d>
            <a:sp3d extrusionH="430200" prstMaterial="legacyMatte">
              <a:extrusionClr>
                <a:srgbClr val="FF6600"/>
              </a:extrusionClr>
            </a:sp3d>
          </a:bodyPr>
          <a:lstStyle/>
          <a:p>
            <a:pPr algn="ctr"/>
            <a:r>
              <a:rPr lang="ru-RU" sz="4400" b="1" kern="10" dirty="0" err="1">
                <a:ln w="9525">
                  <a:round/>
                  <a:headEnd/>
                  <a:tailEnd/>
                </a:ln>
                <a:gradFill rotWithShape="1">
                  <a:gsLst>
                    <a:gs pos="0">
                      <a:srgbClr val="FFE701"/>
                    </a:gs>
                    <a:gs pos="100000">
                      <a:srgbClr val="FE3E02"/>
                    </a:gs>
                  </a:gsLst>
                  <a:lin ang="5400000" scaled="1"/>
                </a:gradFill>
                <a:latin typeface="Impact"/>
              </a:rPr>
              <a:t>Дякуємо</a:t>
            </a:r>
            <a:r>
              <a:rPr lang="ru-RU" sz="4400" b="1" kern="10" dirty="0">
                <a:ln w="9525">
                  <a:round/>
                  <a:headEnd/>
                  <a:tailEnd/>
                </a:ln>
                <a:gradFill rotWithShape="1">
                  <a:gsLst>
                    <a:gs pos="0">
                      <a:srgbClr val="FFE701"/>
                    </a:gs>
                    <a:gs pos="100000">
                      <a:srgbClr val="FE3E02"/>
                    </a:gs>
                  </a:gsLst>
                  <a:lin ang="5400000" scaled="1"/>
                </a:gradFill>
                <a:latin typeface="Impact"/>
              </a:rPr>
              <a:t> за </a:t>
            </a:r>
            <a:r>
              <a:rPr lang="ru-RU" sz="4400" b="1" kern="10" dirty="0" err="1">
                <a:ln w="9525">
                  <a:round/>
                  <a:headEnd/>
                  <a:tailEnd/>
                </a:ln>
                <a:gradFill rotWithShape="1">
                  <a:gsLst>
                    <a:gs pos="0">
                      <a:srgbClr val="FFE701"/>
                    </a:gs>
                    <a:gs pos="100000">
                      <a:srgbClr val="FE3E02"/>
                    </a:gs>
                  </a:gsLst>
                  <a:lin ang="5400000" scaled="1"/>
                </a:gradFill>
                <a:latin typeface="Impact"/>
              </a:rPr>
              <a:t>увагу</a:t>
            </a:r>
            <a:r>
              <a:rPr lang="ru-RU" sz="4400" b="1" kern="10" dirty="0">
                <a:ln w="9525">
                  <a:round/>
                  <a:headEnd/>
                  <a:tailEnd/>
                </a:ln>
                <a:gradFill rotWithShape="1">
                  <a:gsLst>
                    <a:gs pos="0">
                      <a:srgbClr val="FFE701"/>
                    </a:gs>
                    <a:gs pos="100000">
                      <a:srgbClr val="FE3E02"/>
                    </a:gs>
                  </a:gsLst>
                  <a:lin ang="5400000" scaled="1"/>
                </a:gradFill>
                <a:latin typeface="Impact"/>
              </a:rPr>
              <a:t>!</a:t>
            </a:r>
          </a:p>
        </p:txBody>
      </p:sp>
    </p:spTree>
    <p:extLst>
      <p:ext uri="{BB962C8B-B14F-4D97-AF65-F5344CB8AC3E}">
        <p14:creationId xmlns:p14="http://schemas.microsoft.com/office/powerpoint/2010/main" xmlns="" val="11465481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7218">
                                            <p:txEl>
                                              <p:pRg st="0" end="0"/>
                                            </p:txEl>
                                          </p:spTgt>
                                        </p:tgtEl>
                                        <p:attrNameLst>
                                          <p:attrName>style.visibility</p:attrName>
                                        </p:attrNameLst>
                                      </p:cBhvr>
                                      <p:to>
                                        <p:strVal val="visible"/>
                                      </p:to>
                                    </p:set>
                                    <p:anim calcmode="lin" valueType="num">
                                      <p:cBhvr additive="base">
                                        <p:cTn id="7" dur="2000" fill="hold"/>
                                        <p:tgtEl>
                                          <p:spTgt spid="137218">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1372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mph" presetSubtype="0" fill="hold" grpId="1" nodeType="clickEffect">
                                  <p:stCondLst>
                                    <p:cond delay="0"/>
                                  </p:stCondLst>
                                  <p:childTnLst>
                                    <p:animRot by="21600000">
                                      <p:cBhvr>
                                        <p:cTn id="12" dur="2000" fill="hold"/>
                                        <p:tgtEl>
                                          <p:spTgt spid="137218">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8" grpId="0" build="p"/>
      <p:bldP spid="137218" grpI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151" name="Rectangle 431"/>
          <p:cNvSpPr>
            <a:spLocks noGrp="1" noChangeArrowheads="1"/>
          </p:cNvSpPr>
          <p:nvPr>
            <p:ph type="title" idx="4294967295"/>
          </p:nvPr>
        </p:nvSpPr>
        <p:spPr>
          <a:xfrm>
            <a:off x="755576" y="188913"/>
            <a:ext cx="8208912" cy="1139825"/>
          </a:xfrm>
        </p:spPr>
        <p:txBody>
          <a:bodyPr/>
          <a:lstStyle/>
          <a:p>
            <a:pPr eaLnBrk="1" hangingPunct="1">
              <a:defRPr/>
            </a:pPr>
            <a:r>
              <a:rPr lang="uk-UA" sz="3200" b="1" dirty="0" smtClean="0">
                <a:solidFill>
                  <a:srgbClr val="FF0000"/>
                </a:solidFill>
                <a:effectLst/>
                <a:latin typeface="Times New Roman" pitchFamily="18" charset="0"/>
              </a:rPr>
              <a:t>Педагогічний склад </a:t>
            </a:r>
            <a:br>
              <a:rPr lang="uk-UA" sz="3200" b="1" dirty="0" smtClean="0">
                <a:solidFill>
                  <a:srgbClr val="FF0000"/>
                </a:solidFill>
                <a:effectLst/>
                <a:latin typeface="Times New Roman" pitchFamily="18" charset="0"/>
              </a:rPr>
            </a:br>
            <a:r>
              <a:rPr lang="uk-UA" sz="3200" b="1" dirty="0" smtClean="0">
                <a:solidFill>
                  <a:srgbClr val="FF0000"/>
                </a:solidFill>
                <a:effectLst/>
                <a:latin typeface="Times New Roman" pitchFamily="18" charset="0"/>
              </a:rPr>
              <a:t>закладу дошкільної освіти:</a:t>
            </a:r>
          </a:p>
        </p:txBody>
      </p:sp>
      <p:graphicFrame>
        <p:nvGraphicFramePr>
          <p:cNvPr id="115715" name="Group 3"/>
          <p:cNvGraphicFramePr>
            <a:graphicFrameLocks noGrp="1"/>
          </p:cNvGraphicFramePr>
          <p:nvPr>
            <p:ph idx="4294967295"/>
            <p:extLst>
              <p:ext uri="{D42A27DB-BD31-4B8C-83A1-F6EECF244321}">
                <p14:modId xmlns:p14="http://schemas.microsoft.com/office/powerpoint/2010/main" xmlns="" val="3718113828"/>
              </p:ext>
            </p:extLst>
          </p:nvPr>
        </p:nvGraphicFramePr>
        <p:xfrm>
          <a:off x="914400" y="1628800"/>
          <a:ext cx="7474024" cy="4104456"/>
        </p:xfrm>
        <a:graphic>
          <a:graphicData uri="http://schemas.openxmlformats.org/drawingml/2006/table">
            <a:tbl>
              <a:tblPr/>
              <a:tblGrid>
                <a:gridCol w="4281329">
                  <a:extLst>
                    <a:ext uri="{9D8B030D-6E8A-4147-A177-3AD203B41FA5}">
                      <a16:colId xmlns:a16="http://schemas.microsoft.com/office/drawing/2014/main" xmlns="" val="20000"/>
                    </a:ext>
                  </a:extLst>
                </a:gridCol>
                <a:gridCol w="3192695">
                  <a:extLst>
                    <a:ext uri="{9D8B030D-6E8A-4147-A177-3AD203B41FA5}">
                      <a16:colId xmlns:a16="http://schemas.microsoft.com/office/drawing/2014/main" xmlns="" val="20001"/>
                    </a:ext>
                  </a:extLst>
                </a:gridCol>
              </a:tblGrid>
              <a:tr h="805927">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uk-UA" sz="2200" b="1" i="0" u="none" strike="noStrike" cap="none" normalizeH="0" baseline="0" dirty="0" smtClean="0">
                          <a:ln>
                            <a:noFill/>
                          </a:ln>
                          <a:solidFill>
                            <a:srgbClr val="002060"/>
                          </a:solidFill>
                          <a:effectLst/>
                          <a:latin typeface="Times New Roman" pitchFamily="18" charset="0"/>
                          <a:cs typeface="Times New Roman" pitchFamily="18" charset="0"/>
                        </a:rPr>
                        <a:t>Посада</a:t>
                      </a:r>
                      <a:endParaRPr kumimoji="0" lang="uk-UA" sz="2200" b="1" i="0" u="none" strike="noStrike" cap="none" normalizeH="0" baseline="0" dirty="0" smtClean="0">
                        <a:ln>
                          <a:noFill/>
                        </a:ln>
                        <a:solidFill>
                          <a:srgbClr val="002060"/>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a:gsLst>
                        <a:gs pos="0">
                          <a:schemeClr val="bg2">
                            <a:tint val="40000"/>
                            <a:satMod val="350000"/>
                          </a:schemeClr>
                        </a:gs>
                        <a:gs pos="55000">
                          <a:schemeClr val="bg2">
                            <a:tint val="45000"/>
                            <a:shade val="99000"/>
                            <a:satMod val="350000"/>
                          </a:schemeClr>
                        </a:gs>
                        <a:gs pos="100000">
                          <a:schemeClr val="bg2">
                            <a:shade val="20000"/>
                            <a:satMod val="255000"/>
                          </a:schemeClr>
                        </a:gs>
                      </a:gsLst>
                      <a:path path="circle">
                        <a:fillToRect l="50000" t="-80000" r="50000" b="180000"/>
                      </a:path>
                    </a:gra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uk-UA" sz="2200" b="1" i="0" u="none" strike="noStrike" cap="none" normalizeH="0" baseline="0" dirty="0" smtClean="0">
                          <a:ln>
                            <a:noFill/>
                          </a:ln>
                          <a:solidFill>
                            <a:srgbClr val="002060"/>
                          </a:solidFill>
                          <a:effectLst/>
                          <a:latin typeface="Times New Roman" pitchFamily="18" charset="0"/>
                          <a:cs typeface="Times New Roman" pitchFamily="18" charset="0"/>
                        </a:rPr>
                        <a:t>Кількість</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uk-UA" sz="2200" b="1" i="0" u="none" strike="noStrike" cap="none" normalizeH="0" baseline="0" dirty="0" smtClean="0">
                          <a:ln>
                            <a:noFill/>
                          </a:ln>
                          <a:solidFill>
                            <a:srgbClr val="002060"/>
                          </a:solidFill>
                          <a:effectLst/>
                          <a:latin typeface="Times New Roman" pitchFamily="18" charset="0"/>
                          <a:cs typeface="Times New Roman" pitchFamily="18" charset="0"/>
                        </a:rPr>
                        <a:t>педагогів</a:t>
                      </a:r>
                      <a:endParaRPr kumimoji="0" lang="uk-UA" sz="2200" b="1" i="0" u="none" strike="noStrike" cap="none" normalizeH="0" baseline="0" dirty="0" smtClean="0">
                        <a:ln>
                          <a:noFill/>
                        </a:ln>
                        <a:solidFill>
                          <a:srgbClr val="002060"/>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a:gsLst>
                        <a:gs pos="0">
                          <a:schemeClr val="bg2">
                            <a:tint val="40000"/>
                            <a:satMod val="350000"/>
                          </a:schemeClr>
                        </a:gs>
                        <a:gs pos="55000">
                          <a:schemeClr val="bg2">
                            <a:tint val="45000"/>
                            <a:shade val="99000"/>
                            <a:satMod val="350000"/>
                          </a:schemeClr>
                        </a:gs>
                        <a:gs pos="100000">
                          <a:schemeClr val="bg2">
                            <a:shade val="20000"/>
                            <a:satMod val="255000"/>
                          </a:schemeClr>
                        </a:gs>
                      </a:gsLst>
                      <a:path path="circle">
                        <a:fillToRect l="50000" t="-80000" r="50000" b="180000"/>
                      </a:path>
                    </a:gradFill>
                  </a:tcPr>
                </a:tc>
                <a:extLst>
                  <a:ext uri="{0D108BD9-81ED-4DB2-BD59-A6C34878D82A}">
                    <a16:rowId xmlns:a16="http://schemas.microsoft.com/office/drawing/2014/main" xmlns="" val="10000"/>
                  </a:ext>
                </a:extLst>
              </a:tr>
              <a:tr h="63948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uk-UA" sz="2200" b="1" i="0" u="none" strike="noStrike" cap="none" normalizeH="0" baseline="0" dirty="0" smtClean="0">
                          <a:ln>
                            <a:noFill/>
                          </a:ln>
                          <a:solidFill>
                            <a:srgbClr val="002060"/>
                          </a:solidFill>
                          <a:effectLst/>
                          <a:latin typeface="Times New Roman" pitchFamily="18" charset="0"/>
                          <a:cs typeface="Times New Roman" pitchFamily="18" charset="0"/>
                        </a:rPr>
                        <a:t>вихователів</a:t>
                      </a:r>
                      <a:endParaRPr kumimoji="0" lang="uk-UA" sz="2200" b="1" i="0" u="none" strike="noStrike" cap="none" normalizeH="0" baseline="0" dirty="0" smtClean="0">
                        <a:ln>
                          <a:noFill/>
                        </a:ln>
                        <a:solidFill>
                          <a:srgbClr val="002060"/>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a:gsLst>
                        <a:gs pos="0">
                          <a:schemeClr val="bg2">
                            <a:tint val="40000"/>
                            <a:satMod val="350000"/>
                          </a:schemeClr>
                        </a:gs>
                        <a:gs pos="55000">
                          <a:schemeClr val="bg2">
                            <a:tint val="45000"/>
                            <a:shade val="99000"/>
                            <a:satMod val="350000"/>
                          </a:schemeClr>
                        </a:gs>
                        <a:gs pos="100000">
                          <a:schemeClr val="bg2">
                            <a:shade val="20000"/>
                            <a:satMod val="255000"/>
                          </a:schemeClr>
                        </a:gs>
                      </a:gsLst>
                      <a:path path="circle">
                        <a:fillToRect l="50000" t="-80000" r="50000" b="180000"/>
                      </a:path>
                    </a:gra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uk-UA" sz="2200" b="1" i="0" u="none" strike="noStrike" cap="none" normalizeH="0" baseline="0" dirty="0" smtClean="0">
                          <a:ln>
                            <a:noFill/>
                          </a:ln>
                          <a:solidFill>
                            <a:srgbClr val="002060"/>
                          </a:solidFill>
                          <a:effectLst/>
                          <a:latin typeface="Times New Roman" pitchFamily="18" charset="0"/>
                          <a:cs typeface="Times New Roman" pitchFamily="18" charset="0"/>
                        </a:rPr>
                        <a:t>13</a:t>
                      </a:r>
                      <a:endParaRPr kumimoji="0" lang="uk-UA" sz="2200" b="1" i="0" u="none" strike="noStrike" cap="none" normalizeH="0" baseline="0" dirty="0" smtClean="0">
                        <a:ln>
                          <a:noFill/>
                        </a:ln>
                        <a:solidFill>
                          <a:srgbClr val="002060"/>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a:gsLst>
                        <a:gs pos="0">
                          <a:schemeClr val="bg2">
                            <a:tint val="40000"/>
                            <a:satMod val="350000"/>
                          </a:schemeClr>
                        </a:gs>
                        <a:gs pos="55000">
                          <a:schemeClr val="bg2">
                            <a:tint val="45000"/>
                            <a:shade val="99000"/>
                            <a:satMod val="350000"/>
                          </a:schemeClr>
                        </a:gs>
                        <a:gs pos="100000">
                          <a:schemeClr val="bg2">
                            <a:shade val="20000"/>
                            <a:satMod val="255000"/>
                          </a:schemeClr>
                        </a:gs>
                      </a:gsLst>
                      <a:path path="circle">
                        <a:fillToRect l="50000" t="-80000" r="50000" b="180000"/>
                      </a:path>
                    </a:gradFill>
                  </a:tcPr>
                </a:tc>
                <a:extLst>
                  <a:ext uri="{0D108BD9-81ED-4DB2-BD59-A6C34878D82A}">
                    <a16:rowId xmlns:a16="http://schemas.microsoft.com/office/drawing/2014/main" xmlns="" val="10001"/>
                  </a:ext>
                </a:extLst>
              </a:tr>
              <a:tr h="532904">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uk-UA" sz="2200" b="1" i="0" u="none" strike="noStrike" cap="none" normalizeH="0" baseline="0" dirty="0" smtClean="0">
                          <a:ln>
                            <a:noFill/>
                          </a:ln>
                          <a:solidFill>
                            <a:srgbClr val="002060"/>
                          </a:solidFill>
                          <a:effectLst/>
                          <a:latin typeface="Times New Roman" pitchFamily="18" charset="0"/>
                          <a:cs typeface="Times New Roman" pitchFamily="18" charset="0"/>
                        </a:rPr>
                        <a:t>завідувач</a:t>
                      </a:r>
                      <a:endParaRPr kumimoji="0" lang="uk-UA" sz="2200" b="1" i="0" u="none" strike="noStrike" cap="none" normalizeH="0" baseline="0" dirty="0" smtClean="0">
                        <a:ln>
                          <a:noFill/>
                        </a:ln>
                        <a:solidFill>
                          <a:srgbClr val="002060"/>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a:gsLst>
                        <a:gs pos="0">
                          <a:schemeClr val="bg2">
                            <a:tint val="40000"/>
                            <a:satMod val="350000"/>
                          </a:schemeClr>
                        </a:gs>
                        <a:gs pos="55000">
                          <a:schemeClr val="bg2">
                            <a:tint val="45000"/>
                            <a:shade val="99000"/>
                            <a:satMod val="350000"/>
                          </a:schemeClr>
                        </a:gs>
                        <a:gs pos="100000">
                          <a:schemeClr val="bg2">
                            <a:shade val="20000"/>
                            <a:satMod val="255000"/>
                          </a:schemeClr>
                        </a:gs>
                      </a:gsLst>
                      <a:path path="circle">
                        <a:fillToRect l="50000" t="-80000" r="50000" b="180000"/>
                      </a:path>
                    </a:gra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uk-UA" sz="2200" b="1" i="0" u="none" strike="noStrike" cap="none" normalizeH="0" baseline="0" dirty="0" smtClean="0">
                          <a:ln>
                            <a:noFill/>
                          </a:ln>
                          <a:solidFill>
                            <a:srgbClr val="002060"/>
                          </a:solidFill>
                          <a:effectLst/>
                          <a:latin typeface="Times New Roman" pitchFamily="18" charset="0"/>
                          <a:cs typeface="Times New Roman" pitchFamily="18" charset="0"/>
                        </a:rPr>
                        <a:t>1</a:t>
                      </a:r>
                      <a:endParaRPr kumimoji="0" lang="uk-UA" sz="2200" b="1" i="0" u="none" strike="noStrike" cap="none" normalizeH="0" baseline="0" dirty="0" smtClean="0">
                        <a:ln>
                          <a:noFill/>
                        </a:ln>
                        <a:solidFill>
                          <a:srgbClr val="002060"/>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a:gsLst>
                        <a:gs pos="0">
                          <a:schemeClr val="bg2">
                            <a:tint val="40000"/>
                            <a:satMod val="350000"/>
                          </a:schemeClr>
                        </a:gs>
                        <a:gs pos="55000">
                          <a:schemeClr val="bg2">
                            <a:tint val="45000"/>
                            <a:shade val="99000"/>
                            <a:satMod val="350000"/>
                          </a:schemeClr>
                        </a:gs>
                        <a:gs pos="100000">
                          <a:schemeClr val="bg2">
                            <a:shade val="20000"/>
                            <a:satMod val="255000"/>
                          </a:schemeClr>
                        </a:gs>
                      </a:gsLst>
                      <a:path path="circle">
                        <a:fillToRect l="50000" t="-80000" r="50000" b="180000"/>
                      </a:path>
                    </a:gradFill>
                  </a:tcPr>
                </a:tc>
                <a:extLst>
                  <a:ext uri="{0D108BD9-81ED-4DB2-BD59-A6C34878D82A}">
                    <a16:rowId xmlns:a16="http://schemas.microsoft.com/office/drawing/2014/main" xmlns="" val="10002"/>
                  </a:ext>
                </a:extLst>
              </a:tr>
              <a:tr h="53108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uk-UA" sz="2200" b="1" i="0" u="none" strike="noStrike" cap="none" normalizeH="0" baseline="0" dirty="0" smtClean="0">
                          <a:ln>
                            <a:noFill/>
                          </a:ln>
                          <a:solidFill>
                            <a:srgbClr val="002060"/>
                          </a:solidFill>
                          <a:effectLst/>
                          <a:latin typeface="Times New Roman" pitchFamily="18" charset="0"/>
                          <a:cs typeface="Times New Roman" pitchFamily="18" charset="0"/>
                        </a:rPr>
                        <a:t>вихователь-методист</a:t>
                      </a:r>
                      <a:endParaRPr kumimoji="0" lang="uk-UA" sz="2200" b="1" i="0" u="none" strike="noStrike" cap="none" normalizeH="0" baseline="0" dirty="0" smtClean="0">
                        <a:ln>
                          <a:noFill/>
                        </a:ln>
                        <a:solidFill>
                          <a:srgbClr val="002060"/>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a:gsLst>
                        <a:gs pos="0">
                          <a:schemeClr val="bg2">
                            <a:tint val="40000"/>
                            <a:satMod val="350000"/>
                          </a:schemeClr>
                        </a:gs>
                        <a:gs pos="55000">
                          <a:schemeClr val="bg2">
                            <a:tint val="45000"/>
                            <a:shade val="99000"/>
                            <a:satMod val="350000"/>
                          </a:schemeClr>
                        </a:gs>
                        <a:gs pos="100000">
                          <a:schemeClr val="bg2">
                            <a:shade val="20000"/>
                            <a:satMod val="255000"/>
                          </a:schemeClr>
                        </a:gs>
                      </a:gsLst>
                      <a:path path="circle">
                        <a:fillToRect l="50000" t="-80000" r="50000" b="180000"/>
                      </a:path>
                    </a:gra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uk-UA" sz="2200" b="1" i="0" u="none" strike="noStrike" cap="none" normalizeH="0" baseline="0" dirty="0" smtClean="0">
                          <a:ln>
                            <a:noFill/>
                          </a:ln>
                          <a:solidFill>
                            <a:srgbClr val="002060"/>
                          </a:solidFill>
                          <a:effectLst/>
                          <a:latin typeface="Times New Roman" pitchFamily="18" charset="0"/>
                          <a:cs typeface="Times New Roman" pitchFamily="18" charset="0"/>
                        </a:rPr>
                        <a:t>1</a:t>
                      </a:r>
                      <a:endParaRPr kumimoji="0" lang="uk-UA" sz="2200" b="1" i="0" u="none" strike="noStrike" cap="none" normalizeH="0" baseline="0" dirty="0" smtClean="0">
                        <a:ln>
                          <a:noFill/>
                        </a:ln>
                        <a:solidFill>
                          <a:srgbClr val="002060"/>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a:gsLst>
                        <a:gs pos="0">
                          <a:schemeClr val="bg2">
                            <a:tint val="40000"/>
                            <a:satMod val="350000"/>
                          </a:schemeClr>
                        </a:gs>
                        <a:gs pos="55000">
                          <a:schemeClr val="bg2">
                            <a:tint val="45000"/>
                            <a:shade val="99000"/>
                            <a:satMod val="350000"/>
                          </a:schemeClr>
                        </a:gs>
                        <a:gs pos="100000">
                          <a:schemeClr val="bg2">
                            <a:shade val="20000"/>
                            <a:satMod val="255000"/>
                          </a:schemeClr>
                        </a:gs>
                      </a:gsLst>
                      <a:path path="circle">
                        <a:fillToRect l="50000" t="-80000" r="50000" b="180000"/>
                      </a:path>
                    </a:gradFill>
                  </a:tcPr>
                </a:tc>
                <a:extLst>
                  <a:ext uri="{0D108BD9-81ED-4DB2-BD59-A6C34878D82A}">
                    <a16:rowId xmlns:a16="http://schemas.microsoft.com/office/drawing/2014/main" xmlns="" val="10003"/>
                  </a:ext>
                </a:extLst>
              </a:tr>
              <a:tr h="532904">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uk-UA" sz="2200" b="1" i="0" u="none" strike="noStrike" cap="none" normalizeH="0" baseline="0" dirty="0" smtClean="0">
                          <a:ln>
                            <a:noFill/>
                          </a:ln>
                          <a:solidFill>
                            <a:srgbClr val="002060"/>
                          </a:solidFill>
                          <a:effectLst/>
                          <a:latin typeface="Times New Roman" pitchFamily="18" charset="0"/>
                          <a:cs typeface="Times New Roman" pitchFamily="18" charset="0"/>
                        </a:rPr>
                        <a:t>Інструктор з фізкультури</a:t>
                      </a:r>
                      <a:endParaRPr kumimoji="0" lang="uk-UA" sz="2200" b="1" i="0" u="none" strike="noStrike" cap="none" normalizeH="0" baseline="0" dirty="0" smtClean="0">
                        <a:ln>
                          <a:noFill/>
                        </a:ln>
                        <a:solidFill>
                          <a:srgbClr val="002060"/>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a:gsLst>
                        <a:gs pos="0">
                          <a:schemeClr val="bg2">
                            <a:tint val="40000"/>
                            <a:satMod val="350000"/>
                          </a:schemeClr>
                        </a:gs>
                        <a:gs pos="55000">
                          <a:schemeClr val="bg2">
                            <a:tint val="45000"/>
                            <a:shade val="99000"/>
                            <a:satMod val="350000"/>
                          </a:schemeClr>
                        </a:gs>
                        <a:gs pos="100000">
                          <a:schemeClr val="bg2">
                            <a:shade val="20000"/>
                            <a:satMod val="255000"/>
                          </a:schemeClr>
                        </a:gs>
                      </a:gsLst>
                      <a:path path="circle">
                        <a:fillToRect l="50000" t="-80000" r="50000" b="180000"/>
                      </a:path>
                    </a:gra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uk-UA" sz="2200" b="1" i="0" u="none" strike="noStrike" cap="none" normalizeH="0" baseline="0" dirty="0" smtClean="0">
                          <a:ln>
                            <a:noFill/>
                          </a:ln>
                          <a:solidFill>
                            <a:srgbClr val="002060"/>
                          </a:solidFill>
                          <a:effectLst/>
                          <a:latin typeface="Times New Roman" pitchFamily="18" charset="0"/>
                          <a:cs typeface="Times New Roman" pitchFamily="18" charset="0"/>
                        </a:rPr>
                        <a:t>1</a:t>
                      </a:r>
                      <a:endParaRPr kumimoji="0" lang="uk-UA" sz="2200" b="1" i="0" u="none" strike="noStrike" cap="none" normalizeH="0" baseline="0" dirty="0" smtClean="0">
                        <a:ln>
                          <a:noFill/>
                        </a:ln>
                        <a:solidFill>
                          <a:srgbClr val="002060"/>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a:gsLst>
                        <a:gs pos="0">
                          <a:schemeClr val="bg2">
                            <a:tint val="40000"/>
                            <a:satMod val="350000"/>
                          </a:schemeClr>
                        </a:gs>
                        <a:gs pos="55000">
                          <a:schemeClr val="bg2">
                            <a:tint val="45000"/>
                            <a:shade val="99000"/>
                            <a:satMod val="350000"/>
                          </a:schemeClr>
                        </a:gs>
                        <a:gs pos="100000">
                          <a:schemeClr val="bg2">
                            <a:shade val="20000"/>
                            <a:satMod val="255000"/>
                          </a:schemeClr>
                        </a:gs>
                      </a:gsLst>
                      <a:path path="circle">
                        <a:fillToRect l="50000" t="-80000" r="50000" b="180000"/>
                      </a:path>
                    </a:gradFill>
                  </a:tcPr>
                </a:tc>
                <a:extLst>
                  <a:ext uri="{0D108BD9-81ED-4DB2-BD59-A6C34878D82A}">
                    <a16:rowId xmlns:a16="http://schemas.microsoft.com/office/drawing/2014/main" xmlns="" val="10004"/>
                  </a:ext>
                </a:extLst>
              </a:tr>
              <a:tr h="53108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uk-UA" sz="2200" b="1" i="0" u="none" strike="noStrike" cap="none" normalizeH="0" baseline="0" dirty="0" smtClean="0">
                          <a:ln>
                            <a:noFill/>
                          </a:ln>
                          <a:solidFill>
                            <a:srgbClr val="002060"/>
                          </a:solidFill>
                          <a:effectLst/>
                          <a:latin typeface="Times New Roman" pitchFamily="18" charset="0"/>
                          <a:cs typeface="Times New Roman" pitchFamily="18" charset="0"/>
                        </a:rPr>
                        <a:t>музичні керівники</a:t>
                      </a:r>
                      <a:endParaRPr kumimoji="0" lang="uk-UA" sz="2200" b="1" i="0" u="none" strike="noStrike" cap="none" normalizeH="0" baseline="0" dirty="0" smtClean="0">
                        <a:ln>
                          <a:noFill/>
                        </a:ln>
                        <a:solidFill>
                          <a:srgbClr val="002060"/>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a:gsLst>
                        <a:gs pos="0">
                          <a:schemeClr val="bg2">
                            <a:tint val="40000"/>
                            <a:satMod val="350000"/>
                          </a:schemeClr>
                        </a:gs>
                        <a:gs pos="55000">
                          <a:schemeClr val="bg2">
                            <a:tint val="45000"/>
                            <a:shade val="99000"/>
                            <a:satMod val="350000"/>
                          </a:schemeClr>
                        </a:gs>
                        <a:gs pos="100000">
                          <a:schemeClr val="bg2">
                            <a:shade val="20000"/>
                            <a:satMod val="255000"/>
                          </a:schemeClr>
                        </a:gs>
                      </a:gsLst>
                      <a:path path="circle">
                        <a:fillToRect l="50000" t="-80000" r="50000" b="180000"/>
                      </a:path>
                    </a:gra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uk-UA" sz="2200" b="1" i="0" u="none" strike="noStrike" cap="none" normalizeH="0" baseline="0" dirty="0" smtClean="0">
                          <a:ln>
                            <a:noFill/>
                          </a:ln>
                          <a:solidFill>
                            <a:srgbClr val="002060"/>
                          </a:solidFill>
                          <a:effectLst/>
                          <a:latin typeface="Times New Roman" pitchFamily="18" charset="0"/>
                          <a:cs typeface="Times New Roman" pitchFamily="18" charset="0"/>
                        </a:rPr>
                        <a:t>2</a:t>
                      </a:r>
                      <a:endParaRPr kumimoji="0" lang="uk-UA" sz="2200" b="1" i="0" u="none" strike="noStrike" cap="none" normalizeH="0" baseline="0" dirty="0" smtClean="0">
                        <a:ln>
                          <a:noFill/>
                        </a:ln>
                        <a:solidFill>
                          <a:srgbClr val="002060"/>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a:gsLst>
                        <a:gs pos="0">
                          <a:schemeClr val="bg2">
                            <a:tint val="40000"/>
                            <a:satMod val="350000"/>
                          </a:schemeClr>
                        </a:gs>
                        <a:gs pos="55000">
                          <a:schemeClr val="bg2">
                            <a:tint val="45000"/>
                            <a:shade val="99000"/>
                            <a:satMod val="350000"/>
                          </a:schemeClr>
                        </a:gs>
                        <a:gs pos="100000">
                          <a:schemeClr val="bg2">
                            <a:shade val="20000"/>
                            <a:satMod val="255000"/>
                          </a:schemeClr>
                        </a:gs>
                      </a:gsLst>
                      <a:path path="circle">
                        <a:fillToRect l="50000" t="-80000" r="50000" b="180000"/>
                      </a:path>
                    </a:gradFill>
                  </a:tcPr>
                </a:tc>
                <a:extLst>
                  <a:ext uri="{0D108BD9-81ED-4DB2-BD59-A6C34878D82A}">
                    <a16:rowId xmlns:a16="http://schemas.microsoft.com/office/drawing/2014/main" xmlns="" val="10005"/>
                  </a:ext>
                </a:extLst>
              </a:tr>
              <a:tr h="53108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uk-UA" sz="2200" b="1" i="0" u="none" strike="noStrike" cap="none" normalizeH="0" baseline="0" dirty="0" smtClean="0">
                          <a:ln>
                            <a:noFill/>
                          </a:ln>
                          <a:solidFill>
                            <a:srgbClr val="002060"/>
                          </a:solidFill>
                          <a:effectLst/>
                          <a:latin typeface="Times New Roman" pitchFamily="18" charset="0"/>
                        </a:rPr>
                        <a:t>практичний психолог</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a:gsLst>
                        <a:gs pos="0">
                          <a:schemeClr val="bg2">
                            <a:tint val="40000"/>
                            <a:satMod val="350000"/>
                          </a:schemeClr>
                        </a:gs>
                        <a:gs pos="55000">
                          <a:schemeClr val="bg2">
                            <a:tint val="45000"/>
                            <a:shade val="99000"/>
                            <a:satMod val="350000"/>
                          </a:schemeClr>
                        </a:gs>
                        <a:gs pos="100000">
                          <a:schemeClr val="bg2">
                            <a:shade val="20000"/>
                            <a:satMod val="255000"/>
                          </a:schemeClr>
                        </a:gs>
                      </a:gsLst>
                      <a:path path="circle">
                        <a:fillToRect l="50000" t="-80000" r="50000" b="180000"/>
                      </a:path>
                    </a:gra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uk-UA" sz="2200" b="1" i="0" u="none" strike="noStrike" cap="none" normalizeH="0" baseline="0" dirty="0" smtClean="0">
                          <a:ln>
                            <a:noFill/>
                          </a:ln>
                          <a:solidFill>
                            <a:srgbClr val="002060"/>
                          </a:solidFill>
                          <a:effectLst/>
                          <a:latin typeface="Times New Roman" pitchFamily="18" charset="0"/>
                        </a:rPr>
                        <a:t>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gradFill>
                      <a:gsLst>
                        <a:gs pos="0">
                          <a:schemeClr val="bg2">
                            <a:tint val="40000"/>
                            <a:satMod val="350000"/>
                          </a:schemeClr>
                        </a:gs>
                        <a:gs pos="55000">
                          <a:schemeClr val="bg2">
                            <a:tint val="45000"/>
                            <a:shade val="99000"/>
                            <a:satMod val="350000"/>
                          </a:schemeClr>
                        </a:gs>
                        <a:gs pos="100000">
                          <a:schemeClr val="bg2">
                            <a:shade val="20000"/>
                            <a:satMod val="255000"/>
                          </a:schemeClr>
                        </a:gs>
                      </a:gsLst>
                      <a:path path="circle">
                        <a:fillToRect l="50000" t="-80000" r="50000" b="180000"/>
                      </a:path>
                    </a:gradFill>
                  </a:tcPr>
                </a:tc>
              </a:tr>
            </a:tbl>
          </a:graphicData>
        </a:graphic>
      </p:graphicFrame>
    </p:spTree>
    <p:extLst>
      <p:ext uri="{BB962C8B-B14F-4D97-AF65-F5344CB8AC3E}">
        <p14:creationId xmlns:p14="http://schemas.microsoft.com/office/powerpoint/2010/main" xmlns="" val="21650132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5715"/>
                                        </p:tgtEl>
                                        <p:attrNameLst>
                                          <p:attrName>style.visibility</p:attrName>
                                        </p:attrNameLst>
                                      </p:cBhvr>
                                      <p:to>
                                        <p:strVal val="visible"/>
                                      </p:to>
                                    </p:set>
                                    <p:anim calcmode="lin" valueType="num">
                                      <p:cBhvr additive="base">
                                        <p:cTn id="7" dur="2000" fill="hold"/>
                                        <p:tgtEl>
                                          <p:spTgt spid="115715"/>
                                        </p:tgtEl>
                                        <p:attrNameLst>
                                          <p:attrName>ppt_x</p:attrName>
                                        </p:attrNameLst>
                                      </p:cBhvr>
                                      <p:tavLst>
                                        <p:tav tm="0">
                                          <p:val>
                                            <p:strVal val="#ppt_x"/>
                                          </p:val>
                                        </p:tav>
                                        <p:tav tm="100000">
                                          <p:val>
                                            <p:strVal val="#ppt_x"/>
                                          </p:val>
                                        </p:tav>
                                      </p:tavLst>
                                    </p:anim>
                                    <p:anim calcmode="lin" valueType="num">
                                      <p:cBhvr additive="base">
                                        <p:cTn id="8" dur="2000" fill="hold"/>
                                        <p:tgtEl>
                                          <p:spTgt spid="1157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188640"/>
            <a:ext cx="8496943" cy="1008111"/>
          </a:xfrm>
        </p:spPr>
        <p:txBody>
          <a:bodyPr/>
          <a:lstStyle/>
          <a:p>
            <a:pPr marL="0" indent="0" algn="ctr">
              <a:buNone/>
            </a:pPr>
            <a:r>
              <a:rPr lang="uk-UA" sz="2600" b="1" dirty="0">
                <a:solidFill>
                  <a:srgbClr val="FF0000"/>
                </a:solidFill>
                <a:effectLst/>
                <a:latin typeface="Times New Roman" panose="02020603050405020304" pitchFamily="18" charset="0"/>
                <a:cs typeface="Times New Roman" panose="02020603050405020304" pitchFamily="18" charset="0"/>
              </a:rPr>
              <a:t>Відповідність рівня освіти педагогічних працівників </a:t>
            </a:r>
            <a:br>
              <a:rPr lang="uk-UA" sz="2600" b="1" dirty="0">
                <a:solidFill>
                  <a:srgbClr val="FF0000"/>
                </a:solidFill>
                <a:effectLst/>
                <a:latin typeface="Times New Roman" panose="02020603050405020304" pitchFamily="18" charset="0"/>
                <a:cs typeface="Times New Roman" panose="02020603050405020304" pitchFamily="18" charset="0"/>
              </a:rPr>
            </a:br>
            <a:r>
              <a:rPr lang="uk-UA" sz="2600" b="1" dirty="0">
                <a:solidFill>
                  <a:srgbClr val="FF0000"/>
                </a:solidFill>
                <a:effectLst/>
                <a:latin typeface="Times New Roman" panose="02020603050405020304" pitchFamily="18" charset="0"/>
                <a:cs typeface="Times New Roman" panose="02020603050405020304" pitchFamily="18" charset="0"/>
              </a:rPr>
              <a:t>у </a:t>
            </a:r>
            <a:r>
              <a:rPr lang="uk-UA" sz="2600" b="1" dirty="0" smtClean="0">
                <a:solidFill>
                  <a:srgbClr val="FF0000"/>
                </a:solidFill>
                <a:effectLst/>
                <a:latin typeface="Times New Roman" panose="02020603050405020304" pitchFamily="18" charset="0"/>
                <a:cs typeface="Times New Roman" panose="02020603050405020304" pitchFamily="18" charset="0"/>
              </a:rPr>
              <a:t>2019/2020навчальному році</a:t>
            </a:r>
          </a:p>
          <a:p>
            <a:endParaRPr lang="ru-RU" sz="2000" dirty="0">
              <a:solidFill>
                <a:srgbClr val="FF0000"/>
              </a:solidFill>
              <a:effectLst/>
            </a:endParaRPr>
          </a:p>
          <a:p>
            <a:endParaRPr lang="ru-RU" dirty="0"/>
          </a:p>
        </p:txBody>
      </p:sp>
      <p:graphicFrame>
        <p:nvGraphicFramePr>
          <p:cNvPr id="5" name="Объект 2"/>
          <p:cNvGraphicFramePr/>
          <p:nvPr>
            <p:extLst>
              <p:ext uri="{D42A27DB-BD31-4B8C-83A1-F6EECF244321}">
                <p14:modId xmlns:p14="http://schemas.microsoft.com/office/powerpoint/2010/main" xmlns="" val="878898570"/>
              </p:ext>
            </p:extLst>
          </p:nvPr>
        </p:nvGraphicFramePr>
        <p:xfrm>
          <a:off x="827584" y="1357298"/>
          <a:ext cx="7272807" cy="435771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3978518135"/>
      </p:ext>
    </p:extLst>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807</TotalTime>
  <Words>1631</Words>
  <Application>Microsoft Office PowerPoint</Application>
  <PresentationFormat>Экран (4:3)</PresentationFormat>
  <Paragraphs>320</Paragraphs>
  <Slides>72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72</vt:i4>
      </vt:variant>
    </vt:vector>
  </HeadingPairs>
  <TitlesOfParts>
    <vt:vector size="73" baseType="lpstr">
      <vt:lpstr>Апекс</vt:lpstr>
      <vt:lpstr>Слайд 1</vt:lpstr>
      <vt:lpstr>Слайд 2</vt:lpstr>
      <vt:lpstr>        Головною метою закладу дошкільної освіти -          </vt:lpstr>
      <vt:lpstr>Слайд 4</vt:lpstr>
      <vt:lpstr>Слайд 5</vt:lpstr>
      <vt:lpstr>Слайд 6</vt:lpstr>
      <vt:lpstr>Слайд 7</vt:lpstr>
      <vt:lpstr>Педагогічний склад  закладу дошкільної освіти:</vt:lpstr>
      <vt:lpstr>Слайд 9</vt:lpstr>
      <vt:lpstr>Слайд 10</vt:lpstr>
      <vt:lpstr>Аналіз та узагальнення наслідків атестації педагогічних працівників</vt:lpstr>
      <vt:lpstr>Слайд 12</vt:lpstr>
      <vt:lpstr>   </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lpstr>Слайд 67</vt:lpstr>
      <vt:lpstr>Слайд 68</vt:lpstr>
      <vt:lpstr>Слайд 69</vt:lpstr>
      <vt:lpstr>Слайд 70</vt:lpstr>
      <vt:lpstr>Слайд 71</vt:lpstr>
      <vt:lpstr>Слайд 72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Галина</dc:creator>
  <cp:lastModifiedBy>User</cp:lastModifiedBy>
  <cp:revision>90</cp:revision>
  <dcterms:created xsi:type="dcterms:W3CDTF">2018-08-29T06:25:05Z</dcterms:created>
  <dcterms:modified xsi:type="dcterms:W3CDTF">2020-08-25T13:03:10Z</dcterms:modified>
</cp:coreProperties>
</file>